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ppt/notesSlides/notesSlide7.xml" ContentType="application/vnd.openxmlformats-officedocument.presentationml.notesSlide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ppt/tags/tag12.xml" ContentType="application/vnd.openxmlformats-officedocument.presentationml.tags+xml"/>
  <Override PartName="/ppt/notesSlides/notesSlide9.xml" ContentType="application/vnd.openxmlformats-officedocument.presentationml.notesSlide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tags/tag14.xml" ContentType="application/vnd.openxmlformats-officedocument.presentationml.tags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12.xml" ContentType="application/vnd.openxmlformats-officedocument.presentationml.notesSlide+xml"/>
  <Override PartName="/ppt/tags/tag16.xml" ContentType="application/vnd.openxmlformats-officedocument.presentationml.tags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notesSlides/notesSlide14.xml" ContentType="application/vnd.openxmlformats-officedocument.presentationml.notesSlide+xml"/>
  <Override PartName="/ppt/tags/tag18.xml" ContentType="application/vnd.openxmlformats-officedocument.presentationml.tags+xml"/>
  <Override PartName="/ppt/notesSlides/notesSlide15.xml" ContentType="application/vnd.openxmlformats-officedocument.presentationml.notesSlide+xml"/>
  <Override PartName="/ppt/tags/tag19.xml" ContentType="application/vnd.openxmlformats-officedocument.presentationml.tags+xml"/>
  <Override PartName="/ppt/notesSlides/notesSlide16.xml" ContentType="application/vnd.openxmlformats-officedocument.presentationml.notesSlide+xml"/>
  <Override PartName="/ppt/tags/tag20.xml" ContentType="application/vnd.openxmlformats-officedocument.presentationml.tags+xml"/>
  <Override PartName="/ppt/notesSlides/notesSlide17.xml" ContentType="application/vnd.openxmlformats-officedocument.presentationml.notesSlide+xml"/>
  <Override PartName="/ppt/tags/tag21.xml" ContentType="application/vnd.openxmlformats-officedocument.presentationml.tags+xml"/>
  <Override PartName="/ppt/notesSlides/notesSlide18.xml" ContentType="application/vnd.openxmlformats-officedocument.presentationml.notesSlide+xml"/>
  <Override PartName="/ppt/tags/tag22.xml" ContentType="application/vnd.openxmlformats-officedocument.presentationml.tags+xml"/>
  <Override PartName="/ppt/notesSlides/notesSlide19.xml" ContentType="application/vnd.openxmlformats-officedocument.presentationml.notesSlide+xml"/>
  <Override PartName="/ppt/tags/tag23.xml" ContentType="application/vnd.openxmlformats-officedocument.presentationml.tags+xml"/>
  <Override PartName="/ppt/notesSlides/notesSlide20.xml" ContentType="application/vnd.openxmlformats-officedocument.presentationml.notesSlide+xml"/>
  <Override PartName="/ppt/tags/tag24.xml" ContentType="application/vnd.openxmlformats-officedocument.presentationml.tags+xml"/>
  <Override PartName="/ppt/notesSlides/notesSlide21.xml" ContentType="application/vnd.openxmlformats-officedocument.presentationml.notesSlide+xml"/>
  <Override PartName="/ppt/tags/tag25.xml" ContentType="application/vnd.openxmlformats-officedocument.presentationml.tags+xml"/>
  <Override PartName="/ppt/notesSlides/notesSlide22.xml" ContentType="application/vnd.openxmlformats-officedocument.presentationml.notesSlide+xml"/>
  <Override PartName="/ppt/tags/tag26.xml" ContentType="application/vnd.openxmlformats-officedocument.presentationml.tags+xml"/>
  <Override PartName="/ppt/notesSlides/notesSlide23.xml" ContentType="application/vnd.openxmlformats-officedocument.presentationml.notesSlide+xml"/>
  <Override PartName="/ppt/tags/tag27.xml" ContentType="application/vnd.openxmlformats-officedocument.presentationml.tags+xml"/>
  <Override PartName="/ppt/notesSlides/notesSlide24.xml" ContentType="application/vnd.openxmlformats-officedocument.presentationml.notesSlide+xml"/>
  <Override PartName="/ppt/tags/tag28.xml" ContentType="application/vnd.openxmlformats-officedocument.presentationml.tags+xml"/>
  <Override PartName="/ppt/notesSlides/notesSlide25.xml" ContentType="application/vnd.openxmlformats-officedocument.presentationml.notesSlide+xml"/>
  <Override PartName="/ppt/tags/tag29.xml" ContentType="application/vnd.openxmlformats-officedocument.presentationml.tags+xml"/>
  <Override PartName="/ppt/notesSlides/notesSlide26.xml" ContentType="application/vnd.openxmlformats-officedocument.presentationml.notesSlide+xml"/>
  <Override PartName="/ppt/tags/tag30.xml" ContentType="application/vnd.openxmlformats-officedocument.presentationml.tags+xml"/>
  <Override PartName="/ppt/notesSlides/notesSlide27.xml" ContentType="application/vnd.openxmlformats-officedocument.presentationml.notesSlide+xml"/>
  <Override PartName="/ppt/tags/tag31.xml" ContentType="application/vnd.openxmlformats-officedocument.presentationml.tags+xml"/>
  <Override PartName="/ppt/notesSlides/notesSlide28.xml" ContentType="application/vnd.openxmlformats-officedocument.presentationml.notesSlide+xml"/>
  <Override PartName="/ppt/tags/tag32.xml" ContentType="application/vnd.openxmlformats-officedocument.presentationml.tags+xml"/>
  <Override PartName="/ppt/notesSlides/notesSlide29.xml" ContentType="application/vnd.openxmlformats-officedocument.presentationml.notesSlide+xml"/>
  <Override PartName="/ppt/tags/tag33.xml" ContentType="application/vnd.openxmlformats-officedocument.presentationml.tags+xml"/>
  <Override PartName="/ppt/notesSlides/notesSlide30.xml" ContentType="application/vnd.openxmlformats-officedocument.presentationml.notesSlide+xml"/>
  <Override PartName="/ppt/tags/tag34.xml" ContentType="application/vnd.openxmlformats-officedocument.presentationml.tags+xml"/>
  <Override PartName="/ppt/notesSlides/notesSlide31.xml" ContentType="application/vnd.openxmlformats-officedocument.presentationml.notesSlide+xml"/>
  <Override PartName="/ppt/tags/tag35.xml" ContentType="application/vnd.openxmlformats-officedocument.presentationml.tags+xml"/>
  <Override PartName="/ppt/notesSlides/notesSlide32.xml" ContentType="application/vnd.openxmlformats-officedocument.presentationml.notesSlide+xml"/>
  <Override PartName="/ppt/tags/tag36.xml" ContentType="application/vnd.openxmlformats-officedocument.presentationml.tags+xml"/>
  <Override PartName="/ppt/notesSlides/notesSlide3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8"/>
  </p:notesMasterIdLst>
  <p:sldIdLst>
    <p:sldId id="256" r:id="rId5"/>
    <p:sldId id="257" r:id="rId6"/>
    <p:sldId id="278" r:id="rId7"/>
    <p:sldId id="274" r:id="rId8"/>
    <p:sldId id="275" r:id="rId9"/>
    <p:sldId id="258" r:id="rId10"/>
    <p:sldId id="259" r:id="rId11"/>
    <p:sldId id="260" r:id="rId12"/>
    <p:sldId id="261" r:id="rId13"/>
    <p:sldId id="264" r:id="rId14"/>
    <p:sldId id="289" r:id="rId15"/>
    <p:sldId id="290" r:id="rId16"/>
    <p:sldId id="291" r:id="rId17"/>
    <p:sldId id="298" r:id="rId18"/>
    <p:sldId id="302" r:id="rId19"/>
    <p:sldId id="301" r:id="rId20"/>
    <p:sldId id="299" r:id="rId21"/>
    <p:sldId id="262" r:id="rId22"/>
    <p:sldId id="300" r:id="rId23"/>
    <p:sldId id="288" r:id="rId24"/>
    <p:sldId id="287" r:id="rId25"/>
    <p:sldId id="286" r:id="rId26"/>
    <p:sldId id="277" r:id="rId27"/>
    <p:sldId id="273" r:id="rId28"/>
    <p:sldId id="269" r:id="rId29"/>
    <p:sldId id="267" r:id="rId30"/>
    <p:sldId id="270" r:id="rId31"/>
    <p:sldId id="293" r:id="rId32"/>
    <p:sldId id="292" r:id="rId33"/>
    <p:sldId id="294" r:id="rId34"/>
    <p:sldId id="295" r:id="rId35"/>
    <p:sldId id="296" r:id="rId36"/>
    <p:sldId id="297" r:id="rId37"/>
  </p:sldIdLst>
  <p:sldSz cx="12192000" cy="6858000"/>
  <p:notesSz cx="6858000" cy="9144000"/>
  <p:custDataLst>
    <p:tags r:id="rId3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inda A. Krueger" initials="MAK" lastIdx="3" clrIdx="0">
    <p:extLst>
      <p:ext uri="{19B8F6BF-5375-455C-9EA6-DF929625EA0E}">
        <p15:presenceInfo xmlns:p15="http://schemas.microsoft.com/office/powerpoint/2012/main" userId="S::Melinda.A.Krueger@kp.org::7aa62f7d-d5f7-4941-b545-8f4bbe3d689d" providerId="AD"/>
      </p:ext>
    </p:extLst>
  </p:cmAuthor>
  <p:cmAuthor id="2" name="Bruce E. Corkum" initials="BC" lastIdx="4" clrIdx="1">
    <p:extLst>
      <p:ext uri="{19B8F6BF-5375-455C-9EA6-DF929625EA0E}">
        <p15:presenceInfo xmlns:p15="http://schemas.microsoft.com/office/powerpoint/2012/main" userId="S::bruce.e.corkum@kp.org::9c69698d-1220-4aea-b4a3-331794b2e9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6"/>
    <a:srgbClr val="6C6D70"/>
    <a:srgbClr val="969799"/>
    <a:srgbClr val="F089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45500B-9297-44C4-B1B7-58FCF74DB61F}" v="1" dt="2021-10-05T16:19:38.754"/>
    <p1510:client id="{945FD349-0AB1-47E7-9EAF-5B6D7832922F}" v="23" dt="2021-10-05T19:44:46.983"/>
    <p1510:client id="{D221DE92-500D-4645-837E-2A49B13D8C54}" v="1" dt="2021-10-05T15:23:15.292"/>
    <p1510:client id="{DB829A8F-0608-4F06-8F44-07F07103BF42}" v="3" dt="2021-10-05T15:31:06.4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3" autoAdjust="0"/>
    <p:restoredTop sz="57663" autoAdjust="0"/>
  </p:normalViewPr>
  <p:slideViewPr>
    <p:cSldViewPr snapToGrid="0" snapToObjects="1">
      <p:cViewPr varScale="1">
        <p:scale>
          <a:sx n="49" d="100"/>
          <a:sy n="49" d="100"/>
        </p:scale>
        <p:origin x="20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627"/>
    </p:cViewPr>
  </p:sorterViewPr>
  <p:notesViewPr>
    <p:cSldViewPr snapToGrid="0" snapToObjects="1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gs" Target="tags/tag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commentAuthors" Target="commentAuthors.xml"/><Relationship Id="rId45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46" Type="http://schemas.microsoft.com/office/2015/10/relationships/revisionInfo" Target="revisionInfo.xml"/><Relationship Id="rId20" Type="http://schemas.openxmlformats.org/officeDocument/2006/relationships/slide" Target="slides/slide16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ce E. Corkum" userId="S::bruce.e.corkum@kp.org::9c69698d-1220-4aea-b4a3-331794b2e964" providerId="AD" clId="Web-{DB829A8F-0608-4F06-8F44-07F07103BF42}"/>
    <pc:docChg chg="">
      <pc:chgData name="Bruce E. Corkum" userId="S::bruce.e.corkum@kp.org::9c69698d-1220-4aea-b4a3-331794b2e964" providerId="AD" clId="Web-{DB829A8F-0608-4F06-8F44-07F07103BF42}" dt="2021-10-05T15:31:06.488" v="2"/>
      <pc:docMkLst>
        <pc:docMk/>
      </pc:docMkLst>
      <pc:sldChg chg="addCm">
        <pc:chgData name="Bruce E. Corkum" userId="S::bruce.e.corkum@kp.org::9c69698d-1220-4aea-b4a3-331794b2e964" providerId="AD" clId="Web-{DB829A8F-0608-4F06-8F44-07F07103BF42}" dt="2021-10-05T15:31:06.488" v="2"/>
        <pc:sldMkLst>
          <pc:docMk/>
          <pc:sldMk cId="2415276034" sldId="262"/>
        </pc:sldMkLst>
      </pc:sldChg>
      <pc:sldChg chg="modCm">
        <pc:chgData name="Bruce E. Corkum" userId="S::bruce.e.corkum@kp.org::9c69698d-1220-4aea-b4a3-331794b2e964" providerId="AD" clId="Web-{DB829A8F-0608-4F06-8F44-07F07103BF42}" dt="2021-10-05T15:28:17.767" v="0"/>
        <pc:sldMkLst>
          <pc:docMk/>
          <pc:sldMk cId="934221838" sldId="276"/>
        </pc:sldMkLst>
      </pc:sldChg>
      <pc:sldChg chg="addCm">
        <pc:chgData name="Bruce E. Corkum" userId="S::bruce.e.corkum@kp.org::9c69698d-1220-4aea-b4a3-331794b2e964" providerId="AD" clId="Web-{DB829A8F-0608-4F06-8F44-07F07103BF42}" dt="2021-10-05T15:30:19.862" v="1"/>
        <pc:sldMkLst>
          <pc:docMk/>
          <pc:sldMk cId="988140229" sldId="287"/>
        </pc:sldMkLst>
      </pc:sldChg>
    </pc:docChg>
  </pc:docChgLst>
  <pc:docChgLst>
    <pc:chgData name="Melinda A. Krueger" userId="S::melinda.a.krueger@kp.org::7aa62f7d-d5f7-4941-b545-8f4bbe3d689d" providerId="AD" clId="Web-{945FD349-0AB1-47E7-9EAF-5B6D7832922F}"/>
    <pc:docChg chg="modSld">
      <pc:chgData name="Melinda A. Krueger" userId="S::melinda.a.krueger@kp.org::7aa62f7d-d5f7-4941-b545-8f4bbe3d689d" providerId="AD" clId="Web-{945FD349-0AB1-47E7-9EAF-5B6D7832922F}" dt="2021-10-05T19:44:46.983" v="22" actId="20577"/>
      <pc:docMkLst>
        <pc:docMk/>
      </pc:docMkLst>
      <pc:sldChg chg="modSp delCm">
        <pc:chgData name="Melinda A. Krueger" userId="S::melinda.a.krueger@kp.org::7aa62f7d-d5f7-4941-b545-8f4bbe3d689d" providerId="AD" clId="Web-{945FD349-0AB1-47E7-9EAF-5B6D7832922F}" dt="2021-10-05T19:44:46.983" v="22" actId="20577"/>
        <pc:sldMkLst>
          <pc:docMk/>
          <pc:sldMk cId="988140229" sldId="287"/>
        </pc:sldMkLst>
        <pc:spChg chg="mod">
          <ac:chgData name="Melinda A. Krueger" userId="S::melinda.a.krueger@kp.org::7aa62f7d-d5f7-4941-b545-8f4bbe3d689d" providerId="AD" clId="Web-{945FD349-0AB1-47E7-9EAF-5B6D7832922F}" dt="2021-10-05T19:44:46.983" v="22" actId="20577"/>
          <ac:spMkLst>
            <pc:docMk/>
            <pc:sldMk cId="988140229" sldId="287"/>
            <ac:spMk id="3" creationId="{97EE4F26-DF45-4E42-8711-E999B3DBD057}"/>
          </ac:spMkLst>
        </pc:spChg>
      </pc:sldChg>
    </pc:docChg>
  </pc:docChgLst>
  <pc:docChgLst>
    <pc:chgData name="Bruce E. Corkum" userId="S::bruce.e.corkum@kp.org::9c69698d-1220-4aea-b4a3-331794b2e964" providerId="AD" clId="Web-{D221DE92-500D-4645-837E-2A49B13D8C54}"/>
    <pc:docChg chg="">
      <pc:chgData name="Bruce E. Corkum" userId="S::bruce.e.corkum@kp.org::9c69698d-1220-4aea-b4a3-331794b2e964" providerId="AD" clId="Web-{D221DE92-500D-4645-837E-2A49B13D8C54}" dt="2021-10-05T15:23:15.292" v="0"/>
      <pc:docMkLst>
        <pc:docMk/>
      </pc:docMkLst>
      <pc:sldChg chg="addCm">
        <pc:chgData name="Bruce E. Corkum" userId="S::bruce.e.corkum@kp.org::9c69698d-1220-4aea-b4a3-331794b2e964" providerId="AD" clId="Web-{D221DE92-500D-4645-837E-2A49B13D8C54}" dt="2021-10-05T15:23:15.292" v="0"/>
        <pc:sldMkLst>
          <pc:docMk/>
          <pc:sldMk cId="934221838" sldId="276"/>
        </pc:sldMkLst>
      </pc:sldChg>
    </pc:docChg>
  </pc:docChgLst>
  <pc:docChgLst>
    <pc:chgData name="Bruce E. Corkum" userId="S::bruce.e.corkum@kp.org::9c69698d-1220-4aea-b4a3-331794b2e964" providerId="AD" clId="Web-{5245500B-9297-44C4-B1B7-58FCF74DB61F}"/>
    <pc:docChg chg="">
      <pc:chgData name="Bruce E. Corkum" userId="S::bruce.e.corkum@kp.org::9c69698d-1220-4aea-b4a3-331794b2e964" providerId="AD" clId="Web-{5245500B-9297-44C4-B1B7-58FCF74DB61F}" dt="2021-10-05T16:19:38.754" v="0"/>
      <pc:docMkLst>
        <pc:docMk/>
      </pc:docMkLst>
      <pc:sldChg chg="addCm">
        <pc:chgData name="Bruce E. Corkum" userId="S::bruce.e.corkum@kp.org::9c69698d-1220-4aea-b4a3-331794b2e964" providerId="AD" clId="Web-{5245500B-9297-44C4-B1B7-58FCF74DB61F}" dt="2021-10-05T16:19:38.754" v="0"/>
        <pc:sldMkLst>
          <pc:docMk/>
          <pc:sldMk cId="2415276034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01867-318B-2D49-9DE4-D33437FF2C79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06CCB-6DC0-194C-ADFB-13010396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47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06CCB-6DC0-194C-ADFB-130103966F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4770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Facilitator notes: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Possible responses may include:</a:t>
            </a:r>
          </a:p>
          <a:p>
            <a:endParaRPr lang="en-US" dirty="0"/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you tell me more about…?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 you mean that…?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I help?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did you do next?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think about…?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you help me understand why this is important to the team</a:t>
            </a:r>
            <a:r>
              <a:rPr lang="en-US" sz="1100" dirty="0">
                <a:solidFill>
                  <a:srgbClr val="14110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1100" dirty="0">
              <a:solidFill>
                <a:srgbClr val="14110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3394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Facilitator notes:</a:t>
            </a:r>
            <a:br>
              <a:rPr lang="en-US" b="1" dirty="0"/>
            </a:b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Possible responses may include: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solidFill>
                <a:srgbClr val="14110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Letting my mind wander off the conversation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Preparing my response before the person has finished speaking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Thinking about a solution before understanding all the details, interests, and so on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Interrupting or finishing someone’s sentence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Misconstruing the message, the speaker is trying to convey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Facilitator notes: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Possible responses may include: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Taking things personally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Making assumptions or judgments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Getting distracted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Daydreaming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Looking through my personal lens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Comparing 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Experiencing a language barrier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Being hearing impaired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3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latin typeface="+mn-lt"/>
              </a:rPr>
              <a:t>Facilitator notes: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Possible responses may include:</a:t>
            </a:r>
          </a:p>
          <a:p>
            <a:endParaRPr lang="en-US" dirty="0">
              <a:latin typeface="+mn-lt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Use an active listening mindset, such as: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14110B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Listening with curiosity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14110B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Listening with suspended judgment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14110B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Listening with a commitment to understanding their perspective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14110B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Listening with a desire to work with them to find a solution.  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Silence my phone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Remove or minimize distractions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Take a deep breath before talking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Allow the other person to </a:t>
            </a:r>
            <a:r>
              <a:rPr lang="en-US" dirty="0">
                <a:solidFill>
                  <a:srgbClr val="14110B"/>
                </a:solidFill>
                <a:cs typeface="Times New Roman" panose="02020603050405020304" pitchFamily="18" charset="0"/>
              </a:rPr>
              <a:t>finish speaking before talking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cs typeface="Times New Roman" panose="02020603050405020304" pitchFamily="18" charset="0"/>
              </a:rPr>
              <a:t>Know what support resources are available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739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/>
              <a:t>Facilitator notes: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06CCB-6DC0-194C-ADFB-130103966F6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195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Facilitator notes: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participants into pairs (2 per group).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US" dirty="0">
                <a:solidFill>
                  <a:srgbClr val="14110B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Give participants the Learner Worksheet. 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US" dirty="0">
                <a:solidFill>
                  <a:srgbClr val="14110B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Review the activity instructions.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US" dirty="0">
                <a:solidFill>
                  <a:srgbClr val="14110B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If you are using a virtual environment, for best results, ask the participants to use their cameras and stay off mute.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US" dirty="0">
                <a:solidFill>
                  <a:srgbClr val="14110B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Have the participants begin.</a:t>
            </a:r>
          </a:p>
          <a:p>
            <a:pPr>
              <a:lnSpc>
                <a:spcPct val="107000"/>
              </a:lnSpc>
            </a:pPr>
            <a:endParaRPr lang="en-US" dirty="0">
              <a:solidFill>
                <a:srgbClr val="14110B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14110B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Allow 10 minutes for the partner activity and 10 minutes for the debrief activity (20 minutes total).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73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Facilitator notes: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your participants into pairs (2 per group).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US" dirty="0">
                <a:solidFill>
                  <a:srgbClr val="14110B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Provide your participants with the Learner Worksheet. 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US" dirty="0">
                <a:solidFill>
                  <a:srgbClr val="14110B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Review the activity instructions.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US" dirty="0">
                <a:solidFill>
                  <a:srgbClr val="14110B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If you are using a virtual environment, for best results, ask the participants to use their cameras and stay off mute.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US" dirty="0">
                <a:solidFill>
                  <a:srgbClr val="14110B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Have the participants begin.</a:t>
            </a:r>
          </a:p>
          <a:p>
            <a:pPr>
              <a:lnSpc>
                <a:spcPct val="107000"/>
              </a:lnSpc>
            </a:pPr>
            <a:endParaRPr lang="en-US" dirty="0">
              <a:solidFill>
                <a:srgbClr val="14110B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14110B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Allow 10 minutes for the partner activity and 10 minutes for the debrief activity (20 minutes total).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6372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Facilitator notes:</a:t>
            </a:r>
          </a:p>
          <a:p>
            <a:r>
              <a:rPr lang="en-US" b="0" dirty="0"/>
              <a:t>This is a 10-minute debrief activity. As time allows, request a volunteer from each group to speak or ask for 2-3 random volunteers to speak.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8584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Facilitator notes: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kern="12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participants into groups of 4 people.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200" kern="12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your participants the Learner Worksheet.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200" kern="12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 the activity instructions </a:t>
            </a:r>
            <a:r>
              <a:rPr lang="en-US" sz="12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then have the participants begin their round robin discussion.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endParaRPr lang="en-US" sz="1200" dirty="0">
              <a:solidFill>
                <a:srgbClr val="14110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8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 minutes for breakout/small group activity (plus 5-10 minutes for optional debrief)</a:t>
            </a:r>
            <a:endParaRPr lang="en-US" sz="1800" dirty="0">
              <a:solidFill>
                <a:srgbClr val="14110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</a:pPr>
            <a:endParaRPr lang="en-US" sz="1200" dirty="0">
              <a:solidFill>
                <a:srgbClr val="14110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303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Facilitator notes: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Optional: Once the group reconvenes, and as time permits, select 1-2 people to share their thoughts after completing the round robin discussion.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72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06CCB-6DC0-194C-ADFB-130103966F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456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/>
              <a:t>Facilitator notes: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06CCB-6DC0-194C-ADFB-130103966F6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077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06CCB-6DC0-194C-ADFB-130103966F6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394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06CCB-6DC0-194C-ADFB-130103966F6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5559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Facilitator notes:</a:t>
            </a:r>
          </a:p>
          <a:p>
            <a:r>
              <a:rPr lang="en-US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After watching the video, ask questions to increase and check for retention in a fun way. Use your preferred polling tool and any 3 of the following questions to create an interactive poll. When selecting polling questions, consider any reflection questions that you’ve chosen to avoid redundancy. </a:t>
            </a:r>
          </a:p>
          <a:p>
            <a:endParaRPr lang="en-US" kern="1200" dirty="0">
              <a:solidFill>
                <a:schemeClr val="tx1"/>
              </a:solidFill>
              <a:effectLst/>
              <a:ea typeface="+mn-ea"/>
              <a:cs typeface="+mn-cs"/>
            </a:endParaRPr>
          </a:p>
          <a:p>
            <a:r>
              <a:rPr lang="en-US" b="1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Note:</a:t>
            </a:r>
            <a:r>
              <a:rPr lang="en-US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 This activity requires advanced preparation based on the polling tool which you will be using. Answers are in bold font. </a:t>
            </a: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Multiple choice questions have a single bolded answer. Multiple response questions have more than one bolded answer and state “Select all that apply.”</a:t>
            </a:r>
            <a:endParaRPr lang="en-US" kern="1200" dirty="0">
              <a:solidFill>
                <a:schemeClr val="tx1"/>
              </a:solidFill>
              <a:effectLst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06CCB-6DC0-194C-ADFB-130103966F6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497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fontAlgn="base">
              <a:buFont typeface="+mj-lt"/>
              <a:buNone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 is b.</a:t>
            </a:r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Hidden messages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Complete message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Message you want to hear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725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 is </a:t>
            </a:r>
            <a:r>
              <a:rPr lang="en-US" b="1" dirty="0"/>
              <a:t>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134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fontAlgn="base">
              <a:buFont typeface="+mj-lt"/>
              <a:buNone/>
            </a:pPr>
            <a:r>
              <a:rPr lang="en-US" b="1" dirty="0"/>
              <a:t>Answer is b and d.</a:t>
            </a:r>
          </a:p>
          <a:p>
            <a:pPr marL="0" lvl="0" indent="0" fontAlgn="base">
              <a:buFont typeface="+mj-lt"/>
              <a:buNone/>
            </a:pPr>
            <a:endParaRPr lang="en-US" b="1" dirty="0"/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Distracted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Inviting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Argumentative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Non-judgmental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Sarcastic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418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 is </a:t>
            </a:r>
            <a:r>
              <a:rPr lang="en-US" b="1" dirty="0"/>
              <a:t>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3384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 is </a:t>
            </a:r>
            <a:r>
              <a:rPr lang="en-US" b="1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5182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Answer is 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14110B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Pauses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Errors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Criticism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All of the above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solidFill>
                <a:srgbClr val="14110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16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06CCB-6DC0-194C-ADFB-130103966F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654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Answer is a, b, c, and 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pPr marL="457200" indent="-457200">
              <a:lnSpc>
                <a:spcPct val="100000"/>
              </a:lnSpc>
              <a:buFont typeface="+mj-lt"/>
              <a:buAutoNum type="alphaLcParenR"/>
            </a:pP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Curiosity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LcParenR"/>
            </a:pP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Suspended judgment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LcParenR"/>
            </a:pP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commitment to understanding their perspective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LcParenR"/>
            </a:pP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desire to work with them to find a solution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521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Answer is a, c, and 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>
              <a:solidFill>
                <a:srgbClr val="14110B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lphaLcParenR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Uncover the unknown by encouraging people to share more details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Move your personal agenda through faster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LcParenR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Allow everyone the opportunity to share their opinion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LcParenR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Come up with better solutions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14110B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2001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 is </a:t>
            </a:r>
            <a:r>
              <a:rPr lang="en-US" b="1" dirty="0"/>
              <a:t>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5717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Answer is b and 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lphaLcParenR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Hearing your own voice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LcParenR"/>
            </a:pP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Making sure that the other person feels heard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LcParenR"/>
            </a:pP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Verifying your understanding of what the person is trying to communicate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37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/>
              <a:t>Facilitator notes: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 participants watch the video, facilitate a group discussion posing up to 3 of the following reflection questions. When selecting reflection questions, consider any polling questions that you’ve chosen to avoid redundancy.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06CCB-6DC0-194C-ADFB-130103966F6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40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Facilitator notes:</a:t>
            </a:r>
            <a:br>
              <a:rPr lang="en-US" b="1" dirty="0"/>
            </a:b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Possible responses may include: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solidFill>
                <a:srgbClr val="14110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Smiling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Making eye contact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Leaning in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Nodding 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verbal cues, such as “yes,” “uh-huh,” and so on.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Ignoring distractions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Asking effective questions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Taking notes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Matching the speaker’s pace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a breath before speaking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993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Facilitator notes: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Possible responses may include: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kern="1200" dirty="0">
              <a:solidFill>
                <a:schemeClr val="tx1"/>
              </a:solidFill>
              <a:effectLst/>
              <a:ea typeface="+mn-ea"/>
              <a:cs typeface="+mn-cs"/>
            </a:endParaRP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Using verbal cues, such as “yes,” “uh-huh,” and so on.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Asking effective questions</a:t>
            </a:r>
            <a:endParaRPr lang="en-US" dirty="0">
              <a:solidFill>
                <a:srgbClr val="14110B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Reaction emojis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Raised hand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Chat posts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Annotation (thumbs up, green checkmark, red X)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32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Facilitator notes: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An active listening mindset is when you listen w</a:t>
            </a: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ith curiosity, suspended judgment, a commitment to understanding their perspective, and a desire to work with them to find a solution.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6570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Facilitator notes: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1200" dirty="0">
                <a:solidFill>
                  <a:schemeClr val="tx1"/>
                </a:solidFill>
                <a:effectLst/>
                <a:ea typeface="+mn-ea"/>
                <a:cs typeface="+mn-cs"/>
              </a:rPr>
              <a:t>Possible responses may include:</a:t>
            </a:r>
          </a:p>
          <a:p>
            <a:endParaRPr lang="en-US" dirty="0"/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Helps to keep my emotions in check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Makes me more aware of my personal biases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Helps me stay focused and open to new ideas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Helps me hear the person’s perspective better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Helps me from becoming reactive and judgmental</a:t>
            </a: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4110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Helps me better express my thoughts more clearly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6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Facilitator notes: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Possible responses may include:</a:t>
            </a:r>
          </a:p>
          <a:p>
            <a:endParaRPr lang="en-US" dirty="0"/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kern="12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Schedule time for conversations 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kern="12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Move to a quieter location</a:t>
            </a:r>
          </a:p>
          <a:p>
            <a:pPr marL="171450" marR="0" lvl="0" indent="-171450" algn="l" defTabSz="914400" rtl="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kern="12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Mute my phone</a:t>
            </a:r>
          </a:p>
          <a:p>
            <a:pPr marL="171450" marR="0" lvl="0" indent="-171450" algn="l" defTabSz="914400" rtl="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kern="12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Close or minimize applications on my computer that I don’t need during a call</a:t>
            </a:r>
          </a:p>
          <a:p>
            <a:pPr marL="171450" marR="0" lvl="0" indent="-171450" algn="l" defTabSz="914400" rtl="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kern="12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multi-task</a:t>
            </a:r>
          </a:p>
          <a:p>
            <a:pPr marL="171450" marR="0" lvl="0" indent="-171450" algn="l" defTabSz="914400" rtl="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kern="12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 my MS Teams or other instant messenger status to “do not disturb” during a conversation</a:t>
            </a:r>
          </a:p>
          <a:p>
            <a:pPr marL="171450" marR="0" lvl="0" indent="-171450" algn="l" defTabSz="914400" rtl="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kern="12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a headset</a:t>
            </a:r>
          </a:p>
          <a:p>
            <a:pPr marL="171450" marR="0" lvl="0" indent="-171450" algn="l" defTabSz="914400" rtl="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kern="12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Close the door to my office</a:t>
            </a:r>
            <a:endParaRPr lang="en-US" sz="1100" kern="1200" dirty="0">
              <a:solidFill>
                <a:srgbClr val="14110B"/>
              </a:solidFill>
              <a:effectLst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BBADF-D7AA-4BD5-A703-9D05EFF82E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80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C92DA4C-220E-C748-A74D-0FA88689D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LMPartnership.com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B14F07B-95E1-C549-9092-E60C0E306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CBC17F8-F5A4-494F-8A1A-ABF215131D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C8B9D96-F1D3-2A43-9B1D-3A417AD2ED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360935"/>
            <a:ext cx="9144000" cy="46405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B781E1-5734-0847-8B63-F2F5369C38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459892"/>
            <a:ext cx="9144000" cy="751817"/>
          </a:xfrm>
        </p:spPr>
        <p:txBody>
          <a:bodyPr anchor="t">
            <a:normAutofit/>
          </a:bodyPr>
          <a:lstStyle>
            <a:lvl1pPr algn="l">
              <a:defRPr sz="36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5B99694-1B9D-8442-8451-48E59F3B367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53400" y="5625084"/>
            <a:ext cx="3200400" cy="43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982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159F1-5670-8B42-B3C4-2B9EEFF8A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6F6CC-7C58-AB4A-B37D-E06FC9875F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F3D3094-12DE-0048-9E3C-85444FA1E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CB0E08E-4B48-0E48-BE30-D4FB7F3A7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FC5BE8-208D-0242-85E9-14939ECA71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535184-5F8E-9B4D-ACF1-3C58D5002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BD00B83-24C7-1743-AA34-13EAD7230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A629FBA-F463-EA4C-9559-98F046E95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2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6610C-0528-0C40-B12F-105B94D45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FA1C3-D900-F54B-BEA7-25341F30F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335"/>
            <a:ext cx="10515600" cy="47106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13AA5-2356-2840-9DA1-EEEDDA3D3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2E2AA-D1DF-C64D-82DB-7856B612A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344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BE40C-DDCD-794D-8287-4AA446720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EED4CC-9964-E144-AF1F-1E7B4C373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D44948-F231-B345-8A94-60F5BC509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31E0AA1-2851-024C-81C5-8A7E0F8D6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46271-98CE-5549-ABD0-869A5A3A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9DF09-C867-EE4C-819B-F5B156640B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D2B40F-E2D7-F44A-BE40-A21AA0010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E89B964-8190-D346-B3A7-8974B177A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C4ED9DF-1A32-6E4A-9C37-E06AB5F7C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4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BE127-D815-8E43-971B-E8D093F72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A63C3-55CE-9847-BC4A-88BCB73CB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F92AEE-7DAF-0F40-848B-96E58D1E5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B8BD02-380E-354F-8465-2A9F4E59FB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B75C7E-1BAC-2249-98B6-60F3FD6B6E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A81F21F-AD3F-B247-8FD3-43684EBF0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AA3EB18-8250-2342-ACC5-B4328A8D4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10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24407-ED6E-5849-BBBB-AA05F3165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FD43901-0C24-1747-8E36-DCF502DF0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B0DBA1-2FAE-E045-AAA4-472379134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0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FBA0C-8DD6-D844-BCA7-2D3A9300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F6C5E-359B-9E4F-8531-7FEC39371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0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6B1D2-DD7D-2E4C-BE2D-9DC14074B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5DA13-AC4C-E84A-98DB-48707490A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BB635-4F1E-CD46-BD63-B201E3300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30D1F29-A712-1440-9FD1-7812E80A1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C3383B7-FCFE-5E46-BBB2-0FF1D3A2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60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789F0-E2E1-1044-8CEC-0CB05286C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BA70B-22A5-B24C-BD0B-A3ACA0770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3E2969-BBD2-D041-96FF-BCBDB79F22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CA65FD-9FDD-1F4F-BCB6-BF67D5C34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FACC32D-6D7C-BB44-AE87-59862D030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636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51DDF9-F02B-E54F-B7CA-D09ABA7C3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78795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2D55B-3E8D-9B45-8FE6-9DFE0CBFE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952F6B-69F7-6948-9150-52DDA4DC560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525000" y="632936"/>
            <a:ext cx="1828800" cy="24384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2773A-DF7E-CF4B-B713-AFCFEA1D4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rgbClr val="F0892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AD1602E-4448-3443-8773-386E038178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FB4F087A-446E-B34A-89AC-5D9F0CCE08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2D329A6-6A40-214F-B8A6-CAD955D47FDF}"/>
              </a:ext>
            </a:extLst>
          </p:cNvPr>
          <p:cNvCxnSpPr/>
          <p:nvPr userDrawn="1"/>
        </p:nvCxnSpPr>
        <p:spPr>
          <a:xfrm>
            <a:off x="838200" y="1168042"/>
            <a:ext cx="10515600" cy="0"/>
          </a:xfrm>
          <a:prstGeom prst="line">
            <a:avLst/>
          </a:prstGeom>
          <a:ln>
            <a:solidFill>
              <a:srgbClr val="F0892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3"/>
    </p:custDataLst>
    <p:extLst>
      <p:ext uri="{BB962C8B-B14F-4D97-AF65-F5344CB8AC3E}">
        <p14:creationId xmlns:p14="http://schemas.microsoft.com/office/powerpoint/2010/main" val="70668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rgbClr val="F08920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5" Type="http://schemas.openxmlformats.org/officeDocument/2006/relationships/image" Target="../media/image12.svg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6" Type="http://schemas.openxmlformats.org/officeDocument/2006/relationships/hyperlink" Target="https://equityinclusionanddiversity.kaiserpermanente.org/#equity-inclusion-diversity" TargetMode="External"/><Relationship Id="rId5" Type="http://schemas.openxmlformats.org/officeDocument/2006/relationships/hyperlink" Target="https://kplearn.kp.org/" TargetMode="External"/><Relationship Id="rId4" Type="http://schemas.openxmlformats.org/officeDocument/2006/relationships/hyperlink" Target="https://www.lmpartnership.org/learning-portal/interest-based-problem-solving-classroom-online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Relationship Id="rId4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Relationship Id="rId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Relationship Id="rId4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Relationship Id="rId4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7E4BB-E561-5A49-8FFC-71F5950C32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LMP Skills booster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3547CCA-C527-9147-AF6C-9F6D00BED206}"/>
              </a:ext>
            </a:extLst>
          </p:cNvPr>
          <p:cNvSpPr txBox="1">
            <a:spLocks/>
          </p:cNvSpPr>
          <p:nvPr/>
        </p:nvSpPr>
        <p:spPr>
          <a:xfrm>
            <a:off x="838200" y="4824985"/>
            <a:ext cx="9144000" cy="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cap="all" baseline="0" dirty="0"/>
              <a:t>Sept 2021 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91A1EC1D-3594-40A1-BA55-2CCFB9379B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Active listening and effective questioning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9066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7F69971-6B03-412E-A9E5-CE56DA0948A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522081" y="1305996"/>
            <a:ext cx="1831719" cy="52676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120712-86CA-4F76-8187-8DAFAA685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Chat Activity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E4C0D-6860-4F32-9DE8-17833D19D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335"/>
            <a:ext cx="8218714" cy="471062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is an example of an open-ended question you like to use?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273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EC836FA-3CC7-4869-B920-E8254C29476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75050" y="1341565"/>
            <a:ext cx="2640020" cy="52446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D35F64-5722-4186-B12C-81038E820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Chat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4BA59-23C2-4F84-B79E-6D6F2CAFA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1990" y="1965959"/>
            <a:ext cx="7075896" cy="4211003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Research shows that most of us speak at a rate of 125 words per minute, but we can understand up to 400 words per minute. 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communication problems can happen because we think faster than someone can speak?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684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58346D8-F1CF-4F7A-B2AB-DC1CADB22C4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81225" y="1679943"/>
            <a:ext cx="2445995" cy="501771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120712-86CA-4F76-8187-8DAFAA685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Chat Activity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E4C0D-6860-4F32-9DE8-17833D19D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9766" y="1466335"/>
            <a:ext cx="8164033" cy="471062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 a listener, what barriers have you experienced when you are trying to actively listen to someone?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025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5C85CF8-DD09-4F56-9D0D-8B34F6234F9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778900" y="1466335"/>
            <a:ext cx="1542471" cy="52991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120712-86CA-4F76-8187-8DAFAA685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Chat Activity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E4C0D-6860-4F32-9DE8-17833D19D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335"/>
            <a:ext cx="8602980" cy="471062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 a listener, how can you mitigate listening barriers?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420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8CA8-105B-43EC-B092-0709E28BF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LMP Skills Small Group Activities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A53A13-E567-4C11-ADAF-E027E0D7EA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Breakout activities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9925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AE18D-119D-4331-AD0D-2D0D74962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Breakout Activity #1: Are you listening?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73C47-9EA4-41B9-9E92-5E5D65B02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1146"/>
            <a:ext cx="11016562" cy="5696853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Learner instructions</a:t>
            </a:r>
            <a:b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en-US" sz="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Calibri" panose="020F0502020204030204" pitchFamily="34" charset="0"/>
              </a:rPr>
              <a:t>This is a 10-minute active listening partner activity. One person will speak, while the other person uses their active listening skills. Then you will switch roles.</a:t>
            </a:r>
            <a:b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Review the “Listening” quotes and select one that most resonates with you:</a:t>
            </a:r>
          </a:p>
          <a:p>
            <a:pPr marL="800100" lvl="1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Calibri" panose="020F0502020204030204" pitchFamily="34" charset="0"/>
              </a:rPr>
              <a:t>“I remind myself every morning: Nothing I say this day will teach me anything. So, if I’m going to learn, I must do it by listening.” — Larry King, TV host</a:t>
            </a:r>
          </a:p>
          <a:p>
            <a:pPr marL="800100" lvl="1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Times New Roman" panose="02020603050405020304" pitchFamily="18" charset="0"/>
              </a:rPr>
              <a:t>“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Calibri" panose="020F0502020204030204" pitchFamily="34" charset="0"/>
              </a:rPr>
              <a:t>Listening...involves a certain surrender, a willingness to sit with what one does not already know...Listening requires us to stretch a little beyond what we know, expect or want.” </a:t>
            </a:r>
            <a:b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Calibri" panose="020F0502020204030204" pitchFamily="34" charset="0"/>
              </a:rPr>
            </a:b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Calibri" panose="020F0502020204030204" pitchFamily="34" charset="0"/>
              </a:rPr>
              <a:t>– Diana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Calibri" panose="020F0502020204030204" pitchFamily="34" charset="0"/>
              </a:rPr>
              <a:t>Senechal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Calibri" panose="020F0502020204030204" pitchFamily="34" charset="0"/>
              </a:rPr>
              <a:t>, author</a:t>
            </a:r>
          </a:p>
          <a:p>
            <a:pPr marL="800100" lvl="1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Calibri" panose="020F0502020204030204" pitchFamily="34" charset="0"/>
              </a:rPr>
              <a:t>“To say that a person feels listened to means a lot more than just their ideas get heard. It's a sign of respect. It makes people feel valued.” </a:t>
            </a:r>
            <a:b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Calibri" panose="020F0502020204030204" pitchFamily="34" charset="0"/>
              </a:rPr>
            </a:b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Calibri" panose="020F0502020204030204" pitchFamily="34" charset="0"/>
              </a:rPr>
              <a:t>— Deborah Tannen, author and professor of linguistics, Georgetown University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Calibri" panose="020F0502020204030204" pitchFamily="34" charset="0"/>
              </a:rPr>
              <a:t>“Listening is a magnetic and strange thing, a creative force. The friends who listen to us are the ones we move toward. When we are listened to, it creates us, makes us unfold and expand.” </a:t>
            </a:r>
            <a:b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Calibri" panose="020F0502020204030204" pitchFamily="34" charset="0"/>
              </a:rPr>
            </a:b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Calibri" panose="020F0502020204030204" pitchFamily="34" charset="0"/>
              </a:rPr>
              <a:t>— Karl A.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Calibri" panose="020F0502020204030204" pitchFamily="34" charset="0"/>
              </a:rPr>
              <a:t>Menniger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Calibri" panose="020F0502020204030204" pitchFamily="34" charset="0"/>
              </a:rPr>
              <a:t>, American psychiatrist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6609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AE18D-119D-4331-AD0D-2D0D74962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Breakout Activity #1: Are you listening?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73C47-9EA4-41B9-9E92-5E5D65B02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195"/>
            <a:ext cx="11016562" cy="5184540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Learner instructions</a:t>
            </a:r>
            <a:b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 startAt="2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Choose who will initially be the speaker and who will be the listener (3 minutes per turn). </a:t>
            </a:r>
            <a:b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000" b="1" dirty="0">
                <a:solidFill>
                  <a:schemeClr val="accent2"/>
                </a:solidFill>
              </a:rPr>
              <a:t>Speaker: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Using the quote you selected, answer these two questions:</a:t>
            </a:r>
          </a:p>
          <a:p>
            <a:pPr lvl="2">
              <a:lnSpc>
                <a:spcPct val="120000"/>
              </a:lnSpc>
            </a:pPr>
            <a:r>
              <a:rPr lang="en-US" sz="1800" dirty="0">
                <a:solidFill>
                  <a:srgbClr val="444446"/>
                </a:solidFill>
              </a:rPr>
              <a:t>Which quote resonated with you and why?</a:t>
            </a:r>
          </a:p>
          <a:p>
            <a:pPr lvl="2">
              <a:lnSpc>
                <a:spcPct val="120000"/>
              </a:lnSpc>
            </a:pPr>
            <a:r>
              <a:rPr lang="en-US" sz="1800" dirty="0">
                <a:solidFill>
                  <a:srgbClr val="444446"/>
                </a:solidFill>
              </a:rPr>
              <a:t>How will you apply the quote’s meaning in your work or personal life?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2000" b="1" dirty="0">
                <a:solidFill>
                  <a:schemeClr val="accent2"/>
                </a:solidFill>
              </a:rPr>
              <a:t>Listener: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Use your active listening skills while the other person talks. Verify understanding by reflecting back and asking open-ended questions as appropriate.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3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Switch roles and be prepared to share your thoughts about the experience with the group.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011E1E1-C455-46DC-8F07-D00EAA94F609}"/>
              </a:ext>
            </a:extLst>
          </p:cNvPr>
          <p:cNvGrpSpPr/>
          <p:nvPr/>
        </p:nvGrpSpPr>
        <p:grpSpPr>
          <a:xfrm>
            <a:off x="7092161" y="5680096"/>
            <a:ext cx="4900269" cy="989222"/>
            <a:chOff x="4416725" y="5503653"/>
            <a:chExt cx="4900269" cy="989222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1282A6B0-DA2F-4F5E-B296-B1B8B650399D}"/>
                </a:ext>
              </a:extLst>
            </p:cNvPr>
            <p:cNvSpPr/>
            <p:nvPr/>
          </p:nvSpPr>
          <p:spPr>
            <a:xfrm>
              <a:off x="4416725" y="5503653"/>
              <a:ext cx="4900269" cy="98922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10" name="Graphic 9" descr="Stopwatch">
              <a:extLst>
                <a:ext uri="{FF2B5EF4-FFF2-40B4-BE49-F238E27FC236}">
                  <a16:creationId xmlns:a16="http://schemas.microsoft.com/office/drawing/2014/main" id="{9FFB0442-A2FE-4FD5-A916-A7E24D9E738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499626" y="5555412"/>
              <a:ext cx="914400" cy="9144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EB9B48E-13CC-4BDC-91B9-EA431E20CD29}"/>
                </a:ext>
              </a:extLst>
            </p:cNvPr>
            <p:cNvSpPr txBox="1"/>
            <p:nvPr/>
          </p:nvSpPr>
          <p:spPr>
            <a:xfrm>
              <a:off x="5534797" y="5676181"/>
              <a:ext cx="3557445" cy="64633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You have 10 minutes to complete this breakout activity.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693422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AE18D-119D-4331-AD0D-2D0D74962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Breakout Activity #1: Are you listening?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73C47-9EA4-41B9-9E92-5E5D65B02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195"/>
            <a:ext cx="10163629" cy="5184540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Debrief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was your experience as the speaker?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was your experience as the listener?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did the other person do that made you feel heard?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new skills did you learn from this experience that you’ll apply in your personal and professional life?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8163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B47B9-54FA-4FFB-90A5-9B9599C7D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Breakout Activity #2: What happened?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5D2D0-3E43-40BD-AE55-D60FFD948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335"/>
            <a:ext cx="10515600" cy="38820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Learner instructions: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You’ll each share a personal or professional experience and how you applied or could apply active listening and effective listening skills more effectively.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Select one of the following options:</a:t>
            </a:r>
          </a:p>
          <a:p>
            <a:pPr marL="914400" lvl="1" indent="-4572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 example of a conversation that didn’t go well and if you were to have a similar conversation today, what active listening or effective questioning skills would you apply now?</a:t>
            </a:r>
          </a:p>
          <a:p>
            <a:pPr marL="914400" lvl="1" indent="-4572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 example of a conversation that went well and the reason you believe it went well based on the active listening and effective questioning skills you learned today.</a:t>
            </a:r>
          </a:p>
          <a:p>
            <a:pPr marL="914400" lvl="1" indent="-4572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 example of a high-stakes conversation that you’re going to have soon and one active listening or effective questioning skill you learned today that you can apply.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a round robin format, share the answer </a:t>
            </a:r>
            <a:b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the option you selected (3 minutes each).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4F83B55-5C3C-4C3F-8F97-C434E0C21573}"/>
              </a:ext>
            </a:extLst>
          </p:cNvPr>
          <p:cNvGrpSpPr/>
          <p:nvPr/>
        </p:nvGrpSpPr>
        <p:grpSpPr>
          <a:xfrm>
            <a:off x="7092159" y="5670124"/>
            <a:ext cx="4900269" cy="989222"/>
            <a:chOff x="4416725" y="5503653"/>
            <a:chExt cx="4900269" cy="989222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DA23A745-9EC0-484E-BCF4-7C7A4957C694}"/>
                </a:ext>
              </a:extLst>
            </p:cNvPr>
            <p:cNvSpPr/>
            <p:nvPr/>
          </p:nvSpPr>
          <p:spPr>
            <a:xfrm>
              <a:off x="4416725" y="5503653"/>
              <a:ext cx="4900269" cy="98922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9" name="Graphic 8" descr="Stopwatch">
              <a:extLst>
                <a:ext uri="{FF2B5EF4-FFF2-40B4-BE49-F238E27FC236}">
                  <a16:creationId xmlns:a16="http://schemas.microsoft.com/office/drawing/2014/main" id="{44084905-12E9-469F-BE3B-FB0C7829A3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499626" y="5555412"/>
              <a:ext cx="914400" cy="914400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1F9FAB-09B5-4825-893B-8965030024C8}"/>
                </a:ext>
              </a:extLst>
            </p:cNvPr>
            <p:cNvSpPr txBox="1"/>
            <p:nvPr/>
          </p:nvSpPr>
          <p:spPr>
            <a:xfrm>
              <a:off x="5534797" y="5676181"/>
              <a:ext cx="3557445" cy="64633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You have 15 minutes to complete this breakout activity.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152760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AE18D-119D-4331-AD0D-2D0D74962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Breakout Activity #2: What happened?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73C47-9EA4-41B9-9E92-5E5D65B02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195"/>
            <a:ext cx="11016562" cy="5184540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Debrief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was the example you shared?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active listening or effective questioning skills can you apply to improve future conversations?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168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FAAEC-22EF-E44B-BA28-FB8073F6F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E4F26-DF45-4E42-8711-E999B3DBD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976662-25BF-4D4A-BEAF-A3812728A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354767-BF46-E844-8834-C4E048C1F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602E-4448-3443-8773-386E038178AE}" type="slidenum">
              <a:rPr lang="en-US" smtClean="0"/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801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77DF27B-1B99-4554-94D3-260673113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976662-25BF-4D4A-BEAF-A3812728A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354767-BF46-E844-8834-C4E048C1F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602E-4448-3443-8773-386E038178AE}" type="slidenum">
              <a:rPr lang="en-US" smtClean="0"/>
              <a:t>20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D3E45B-CB2A-4F0C-A81C-9E2405CAF2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51778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FAAEC-22EF-E44B-BA28-FB8073F6F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E4F26-DF45-4E42-8711-E999B3DBD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/>
              <a:t>Job aids</a:t>
            </a:r>
          </a:p>
          <a:p>
            <a:r>
              <a:rPr lang="en-US" dirty="0"/>
              <a:t>Active Listening &amp; Effective Questioning &lt;add link&gt;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Courses</a:t>
            </a:r>
            <a:endParaRPr lang="en-US" b="1" dirty="0">
              <a:hlinkClick r:id="rId4"/>
            </a:endParaRPr>
          </a:p>
          <a:p>
            <a:r>
              <a:rPr lang="en-US" dirty="0"/>
              <a:t>Review the communication courses available on </a:t>
            </a:r>
            <a:r>
              <a:rPr lang="en-US" dirty="0">
                <a:hlinkClick r:id="rId5"/>
              </a:rPr>
              <a:t>KP Learn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Websites</a:t>
            </a:r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  <a:hlinkClick r:id="rId6"/>
              </a:rPr>
              <a:t>Equity, Inclusion, and Diversity (EID) site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976662-25BF-4D4A-BEAF-A3812728A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354767-BF46-E844-8834-C4E048C1F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602E-4448-3443-8773-386E038178AE}" type="slidenum">
              <a:rPr lang="en-US" smtClean="0"/>
              <a:t>21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81402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7E4BB-E561-5A49-8FFC-71F5950C32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589650"/>
            <a:ext cx="9144000" cy="2622060"/>
          </a:xfrm>
        </p:spPr>
        <p:txBody>
          <a:bodyPr>
            <a:normAutofit/>
          </a:bodyPr>
          <a:lstStyle/>
          <a:p>
            <a:r>
              <a:rPr lang="en-US" dirty="0"/>
              <a:t>Thank you for joining us.</a:t>
            </a:r>
            <a:r>
              <a:rPr lang="en-US" b="0" dirty="0"/>
              <a:t>​</a:t>
            </a:r>
            <a:br>
              <a:rPr lang="en-US" b="0" dirty="0"/>
            </a:br>
            <a:r>
              <a:rPr lang="en-US" b="0" dirty="0"/>
              <a:t>​</a:t>
            </a:r>
            <a:br>
              <a:rPr lang="en-US" b="0" dirty="0"/>
            </a:br>
            <a:r>
              <a:rPr lang="en-US" sz="3200" b="0" dirty="0">
                <a:latin typeface="Arial" panose="020B0604020202020204" pitchFamily="34" charset="0"/>
                <a:cs typeface="Arial" panose="020B0604020202020204" pitchFamily="34" charset="0"/>
              </a:rPr>
              <a:t>If you have any questions, please contact: ​</a:t>
            </a:r>
            <a:br>
              <a:rPr lang="en-US" sz="32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0" dirty="0">
                <a:latin typeface="Arial" panose="020B0604020202020204" pitchFamily="34" charset="0"/>
                <a:cs typeface="Arial" panose="020B0604020202020204" pitchFamily="34" charset="0"/>
              </a:rPr>
              <a:t>&lt;fill in appropriate name and email address&gt;​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01121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77DF27B-1B99-4554-94D3-260673113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058F041-B922-4395-8952-5DBFA424A6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Polling questions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976662-25BF-4D4A-BEAF-A3812728A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354767-BF46-E844-8834-C4E048C1F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602E-4448-3443-8773-386E038178AE}" type="slidenum">
              <a:rPr lang="en-US" smtClean="0"/>
              <a:t>23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49029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6CDB068-8EB9-48E5-85D0-CB28C4B7AE2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931737" y="1317482"/>
            <a:ext cx="1422063" cy="52853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18318A-5259-4F40-96AE-3B28C66E8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/>
            </a:br>
            <a:r>
              <a:rPr lang="en-US" sz="4000"/>
              <a:t>Poll Question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1BD96-FD5A-4AE2-A4B6-B93A116F5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335"/>
            <a:ext cx="9089571" cy="4710628"/>
          </a:xfrm>
        </p:spPr>
        <p:txBody>
          <a:bodyPr/>
          <a:lstStyle/>
          <a:p>
            <a:pPr marL="0" indent="0" fontAlgn="base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Finish this phrase: “Active listening is more than just listening to the words. It’s about sensing the person’s emotions, noticing their body language and hearing the ___________.”</a:t>
            </a:r>
          </a:p>
          <a:p>
            <a:pPr marL="0" indent="0" fontAlgn="base">
              <a:lnSpc>
                <a:spcPct val="100000"/>
              </a:lnSpc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Hidden messages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Complete message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Message you want to hear</a:t>
            </a:r>
          </a:p>
          <a:p>
            <a:endParaRPr lang="en-US" dirty="0"/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E7C5999A-B6B0-4AD4-AD03-62991D19D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9550" y="8470900"/>
            <a:ext cx="3752850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DA34510-A047-4921-8D55-BF8E2CBFD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9038" y="4953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01056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E529BF9-5251-4F8D-BA2D-819BBC9111B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797855" y="1374654"/>
            <a:ext cx="2690507" cy="53557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63A5A6-032B-46D1-A591-E007ABE02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Poll Question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9BF76-BE8A-4687-8D15-D2F8D472F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335"/>
            <a:ext cx="7959655" cy="471062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Open-ended questions cannot be answered with a “yes” or “no.”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True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False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63619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B46F48D-033B-45CC-B353-941BD1197ED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356014" y="1466335"/>
            <a:ext cx="3244050" cy="48827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9055AE-7F02-488B-B908-F10774781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Poll Question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C2865-6CB3-4DF4-B1AB-72D00A876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335"/>
            <a:ext cx="7884886" cy="4710628"/>
          </a:xfrm>
        </p:spPr>
        <p:txBody>
          <a:bodyPr/>
          <a:lstStyle/>
          <a:p>
            <a:pPr marL="0" indent="0" fontAlgn="base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When asking questions, it’s best to use what kind of tone? Select all that apply.</a:t>
            </a:r>
          </a:p>
          <a:p>
            <a:pPr marL="0" indent="0" fontAlgn="base">
              <a:lnSpc>
                <a:spcPct val="100000"/>
              </a:lnSpc>
              <a:buNone/>
            </a:pPr>
            <a:endParaRPr lang="en-US" dirty="0"/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Distracted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Inviting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Argumentative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Non-judgmental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Sarcastic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52084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2E7BA8A-E019-46E4-ADEE-D237251AD2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1108" y="1213856"/>
            <a:ext cx="3172538" cy="54461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63A5A6-032B-46D1-A591-E007ABE02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Poll Question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9BF76-BE8A-4687-8D15-D2F8D472F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466335"/>
            <a:ext cx="7752908" cy="471062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When you’re listening and asking relevant and thoughtful questions, people are more willing to share information and work with you to help find a solution. 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True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False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32103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5598F82-D4BB-46D2-B0B6-CF6F9C31DD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6995" y="1466335"/>
            <a:ext cx="2224215" cy="517422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120712-86CA-4F76-8187-8DAFAA685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Poll Question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E4C0D-6860-4F32-9DE8-17833D19D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335"/>
            <a:ext cx="7731642" cy="471062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you respond to a person with verbal cues, such as “yes” or “uh-huh,” you are showing that you agree with the speaker.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True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False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28CE39-7F31-413B-8E9B-E8463C150E3D}"/>
              </a:ext>
            </a:extLst>
          </p:cNvPr>
          <p:cNvSpPr/>
          <p:nvPr/>
        </p:nvSpPr>
        <p:spPr>
          <a:xfrm>
            <a:off x="11353800" y="2194560"/>
            <a:ext cx="556260" cy="651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46827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EC836FA-3CC7-4869-B920-E8254C29476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731521" y="1265996"/>
            <a:ext cx="2772034" cy="55069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D35F64-5722-4186-B12C-81038E820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Poll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4BA59-23C2-4F84-B79E-6D6F2CAFA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1990" y="1965959"/>
            <a:ext cx="6861810" cy="4211003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 cause problems when we listen for: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Pauses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Errors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Criticism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All of the above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3703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FAAEC-22EF-E44B-BA28-FB8073F6F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Facilitators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E4F26-DF45-4E42-8711-E999B3DBD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976662-25BF-4D4A-BEAF-A3812728A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354767-BF46-E844-8834-C4E048C1F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602E-4448-3443-8773-386E038178AE}" type="slidenum">
              <a:rPr lang="en-US" smtClean="0"/>
              <a:t>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08435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58346D8-F1CF-4F7A-B2AB-DC1CADB22C4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38200" y="1466336"/>
            <a:ext cx="2486476" cy="51007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120712-86CA-4F76-8187-8DAFAA685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Poll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E4C0D-6860-4F32-9DE8-17833D19D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7886" y="1466335"/>
            <a:ext cx="7405914" cy="471062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 move conversations forward when we listen with: (Select all that apply.)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lphaLcParenR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Curiosity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LcParenR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Suspended judgment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LcParenR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commitment to understanding their perspective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LcParenR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desire to work with them to find a solution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37749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5C85CF8-DD09-4F56-9D0D-8B34F6234F9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 flipH="1">
            <a:off x="9772650" y="1308363"/>
            <a:ext cx="1581150" cy="54320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120712-86CA-4F76-8187-8DAFAA685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Poll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E4C0D-6860-4F32-9DE8-17833D19D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335"/>
            <a:ext cx="8602980" cy="471062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By taking the time to use active listening and effective questioning skills, you can: </a:t>
            </a:r>
            <a:b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(Select all that apply.)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lphaLcParenR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Uncover the unknown by encouraging people to share more details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LcParenR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Move your personal agenda through faster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LcParenR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Allow everyone the opportunity to share their opinion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LcParenR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Come up with better solutions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22498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3D60AA8-852A-4A42-A392-2EE7FB12508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62054" y="1210842"/>
            <a:ext cx="1635376" cy="56471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120712-86CA-4F76-8187-8DAFAA685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Poll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E4C0D-6860-4F32-9DE8-17833D19D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4114" y="1466335"/>
            <a:ext cx="8478795" cy="471062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Although all types of questions can be useful in a conversation, using open-ended questions helps encourage speakers to share more details, give their opinion, and think more deeply.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True</a:t>
            </a:r>
          </a:p>
          <a:p>
            <a:pPr marL="514350" lvl="1" indent="-514350" fontAlgn="base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False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00597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7F69971-6B03-412E-A9E5-CE56DA0948A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722625" y="1291590"/>
            <a:ext cx="1838762" cy="52879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120712-86CA-4F76-8187-8DAFAA685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Poll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E4C0D-6860-4F32-9DE8-17833D19D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335"/>
            <a:ext cx="7942943" cy="471062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is the value of reflecting back what you hear to the speaker? (Select all that apply.)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lphaLcParenR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Hearing your own voice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LcParenR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Making sure that the other person feels heard</a:t>
            </a:r>
          </a:p>
          <a:p>
            <a:pPr marL="514350" indent="-514350">
              <a:lnSpc>
                <a:spcPct val="100000"/>
              </a:lnSpc>
              <a:buFont typeface="+mj-lt"/>
              <a:buAutoNum type="alphaLcParenR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Verifying your understanding of what the person is trying to communicate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2867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8CA8-105B-43EC-B092-0709E28BF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LMP Skills Reflective Questions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A53A13-E567-4C11-ADAF-E027E0D7EA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Chat activity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4044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EC836FA-3CC7-4869-B920-E8254C29476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70730" y="1542535"/>
            <a:ext cx="2571040" cy="51076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D35F64-5722-4186-B12C-81038E820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Chat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4BA59-23C2-4F84-B79E-6D6F2CAFA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1990" y="1965959"/>
            <a:ext cx="6861810" cy="4211003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are ways that you show someone that you are listening when you are in person?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203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5598F82-D4BB-46D2-B0B6-CF6F9C31DD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2622" y="1370191"/>
            <a:ext cx="2271178" cy="52834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120712-86CA-4F76-8187-8DAFAA685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Chat Activity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E4C0D-6860-4F32-9DE8-17833D19D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335"/>
            <a:ext cx="7731642" cy="471062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 do you know someone is listening when you are speaking virtually without a camera?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28CE39-7F31-413B-8E9B-E8463C150E3D}"/>
              </a:ext>
            </a:extLst>
          </p:cNvPr>
          <p:cNvSpPr/>
          <p:nvPr/>
        </p:nvSpPr>
        <p:spPr>
          <a:xfrm>
            <a:off x="11353800" y="2194560"/>
            <a:ext cx="556260" cy="651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1002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58346D8-F1CF-4F7A-B2AB-DC1CADB22C4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68079" y="1973633"/>
            <a:ext cx="2296297" cy="471062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120712-86CA-4F76-8187-8DAFAA685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Chat Activity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E4C0D-6860-4F32-9DE8-17833D19D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is an active listening mindset?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1642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5C85CF8-DD09-4F56-9D0D-8B34F6234F9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 flipH="1">
            <a:off x="9614706" y="1371601"/>
            <a:ext cx="1554850" cy="53416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120712-86CA-4F76-8187-8DAFAA685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Chat Activity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E4C0D-6860-4F32-9DE8-17833D19D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335"/>
            <a:ext cx="8602980" cy="471062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are the benefits of having an active listening mindset?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6773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3D60AA8-852A-4A42-A392-2EE7FB12508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777948" y="1328111"/>
            <a:ext cx="1550581" cy="53543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120712-86CA-4F76-8187-8DAFAA685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Chat Activity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E4C0D-6860-4F32-9DE8-17833D19D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9916" y="1466335"/>
            <a:ext cx="9149570" cy="471062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are some ways you can change your environment to help you be a better listener in the workplace or home office?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88241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OhywN2Nl"/>
  <p:tag name="ARTICULATE_SLIDE_COUNT" val="33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E4016FE45C73478DD6AE8A1DC453A7" ma:contentTypeVersion="9" ma:contentTypeDescription="Create a new document." ma:contentTypeScope="" ma:versionID="5c4d19dc386ecbe9510f1eec0423cc45">
  <xsd:schema xmlns:xsd="http://www.w3.org/2001/XMLSchema" xmlns:xs="http://www.w3.org/2001/XMLSchema" xmlns:p="http://schemas.microsoft.com/office/2006/metadata/properties" xmlns:ns2="59f0fcd4-15e6-4297-abb1-e4a733ade203" targetNamespace="http://schemas.microsoft.com/office/2006/metadata/properties" ma:root="true" ma:fieldsID="7451b5fefabf3224147306d0c08ff653" ns2:_="">
    <xsd:import namespace="59f0fcd4-15e6-4297-abb1-e4a733ade2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0fcd4-15e6-4297-abb1-e4a733ade2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D32256-5525-4370-8BEB-2A1C8395B1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f0fcd4-15e6-4297-abb1-e4a733ade2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65C01B-D32B-4ACB-9A6E-763AF99F46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7E5FAF-9FDE-4952-A3EC-AA149CF636E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3665</TotalTime>
  <Words>2271</Words>
  <Application>Microsoft Office PowerPoint</Application>
  <PresentationFormat>Widescreen</PresentationFormat>
  <Paragraphs>336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Arial Black</vt:lpstr>
      <vt:lpstr>Calibri</vt:lpstr>
      <vt:lpstr>Courier New</vt:lpstr>
      <vt:lpstr>Office Theme</vt:lpstr>
      <vt:lpstr>LMP Skills booster</vt:lpstr>
      <vt:lpstr>PowerPoint Presentation</vt:lpstr>
      <vt:lpstr>Your Facilitators </vt:lpstr>
      <vt:lpstr>LMP Skills Reflective Questions</vt:lpstr>
      <vt:lpstr>Chat Activity</vt:lpstr>
      <vt:lpstr>Chat Activity </vt:lpstr>
      <vt:lpstr>Chat Activity </vt:lpstr>
      <vt:lpstr>Chat Activity </vt:lpstr>
      <vt:lpstr>Chat Activity </vt:lpstr>
      <vt:lpstr>Chat Activity </vt:lpstr>
      <vt:lpstr>Chat Activity</vt:lpstr>
      <vt:lpstr>Chat Activity </vt:lpstr>
      <vt:lpstr>Chat Activity </vt:lpstr>
      <vt:lpstr>LMP Skills Small Group Activities</vt:lpstr>
      <vt:lpstr>Breakout Activity #1: Are you listening?</vt:lpstr>
      <vt:lpstr>Breakout Activity #1: Are you listening?</vt:lpstr>
      <vt:lpstr>Breakout Activity #1: Are you listening?</vt:lpstr>
      <vt:lpstr>Breakout Activity #2: What happened?</vt:lpstr>
      <vt:lpstr>Breakout Activity #2: What happened?</vt:lpstr>
      <vt:lpstr>Resources</vt:lpstr>
      <vt:lpstr>Resources</vt:lpstr>
      <vt:lpstr>Thank you for joining us.​ ​ If you have any questions, please contact: ​ &lt;fill in appropriate name and email address&gt;​</vt:lpstr>
      <vt:lpstr>Appendix</vt:lpstr>
      <vt:lpstr>  Poll Question  </vt:lpstr>
      <vt:lpstr>Poll Question</vt:lpstr>
      <vt:lpstr>Poll Question </vt:lpstr>
      <vt:lpstr>Poll Question</vt:lpstr>
      <vt:lpstr>Poll Question</vt:lpstr>
      <vt:lpstr>Poll Question</vt:lpstr>
      <vt:lpstr>Poll Question</vt:lpstr>
      <vt:lpstr>Poll Question</vt:lpstr>
      <vt:lpstr>Poll Question</vt:lpstr>
      <vt:lpstr>Poll Question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Retter</dc:creator>
  <cp:lastModifiedBy>Melinda A. Krueger</cp:lastModifiedBy>
  <cp:revision>101</cp:revision>
  <dcterms:created xsi:type="dcterms:W3CDTF">2020-10-06T17:28:15Z</dcterms:created>
  <dcterms:modified xsi:type="dcterms:W3CDTF">2021-11-02T21:16:51Z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1CF912A8-EBD0-4670-89DB-1101794E97A8</vt:lpwstr>
  </property>
  <property fmtid="{D5CDD505-2E9C-101B-9397-08002B2CF9AE}" pid="3" name="ArticulatePath">
    <vt:lpwstr>IBPS Microlearning PPT 4.8.21</vt:lpwstr>
  </property>
  <property fmtid="{D5CDD505-2E9C-101B-9397-08002B2CF9AE}" pid="4" name="ContentTypeId">
    <vt:lpwstr>0x01010000E4016FE45C73478DD6AE8A1DC453A7</vt:lpwstr>
  </property>
</Properties>
</file>