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2"/>
  </p:notesMasterIdLst>
  <p:handoutMasterIdLst>
    <p:handoutMasterId r:id="rId73"/>
  </p:handoutMasterIdLst>
  <p:sldIdLst>
    <p:sldId id="261" r:id="rId2"/>
    <p:sldId id="342" r:id="rId3"/>
    <p:sldId id="273" r:id="rId4"/>
    <p:sldId id="344" r:id="rId5"/>
    <p:sldId id="275" r:id="rId6"/>
    <p:sldId id="343" r:id="rId7"/>
    <p:sldId id="276" r:id="rId8"/>
    <p:sldId id="277" r:id="rId9"/>
    <p:sldId id="262" r:id="rId10"/>
    <p:sldId id="305" r:id="rId11"/>
    <p:sldId id="298" r:id="rId12"/>
    <p:sldId id="299" r:id="rId13"/>
    <p:sldId id="300" r:id="rId14"/>
    <p:sldId id="301" r:id="rId15"/>
    <p:sldId id="302" r:id="rId16"/>
    <p:sldId id="303" r:id="rId17"/>
    <p:sldId id="297" r:id="rId18"/>
    <p:sldId id="295" r:id="rId19"/>
    <p:sldId id="306" r:id="rId20"/>
    <p:sldId id="290" r:id="rId21"/>
    <p:sldId id="291" r:id="rId22"/>
    <p:sldId id="292" r:id="rId23"/>
    <p:sldId id="293" r:id="rId24"/>
    <p:sldId id="296" r:id="rId25"/>
    <p:sldId id="304" r:id="rId26"/>
    <p:sldId id="307" r:id="rId27"/>
    <p:sldId id="279" r:id="rId28"/>
    <p:sldId id="280" r:id="rId29"/>
    <p:sldId id="281" r:id="rId30"/>
    <p:sldId id="282" r:id="rId31"/>
    <p:sldId id="283" r:id="rId32"/>
    <p:sldId id="284" r:id="rId33"/>
    <p:sldId id="285" r:id="rId34"/>
    <p:sldId id="287" r:id="rId35"/>
    <p:sldId id="286" r:id="rId36"/>
    <p:sldId id="308" r:id="rId37"/>
    <p:sldId id="316" r:id="rId38"/>
    <p:sldId id="327" r:id="rId39"/>
    <p:sldId id="318" r:id="rId40"/>
    <p:sldId id="340" r:id="rId41"/>
    <p:sldId id="341" r:id="rId42"/>
    <p:sldId id="331" r:id="rId43"/>
    <p:sldId id="312" r:id="rId44"/>
    <p:sldId id="311" r:id="rId45"/>
    <p:sldId id="321" r:id="rId46"/>
    <p:sldId id="326" r:id="rId47"/>
    <p:sldId id="317" r:id="rId48"/>
    <p:sldId id="337" r:id="rId49"/>
    <p:sldId id="338" r:id="rId50"/>
    <p:sldId id="339" r:id="rId51"/>
    <p:sldId id="328" r:id="rId52"/>
    <p:sldId id="336" r:id="rId53"/>
    <p:sldId id="313" r:id="rId54"/>
    <p:sldId id="310" r:id="rId55"/>
    <p:sldId id="322" r:id="rId56"/>
    <p:sldId id="325" r:id="rId57"/>
    <p:sldId id="319" r:id="rId58"/>
    <p:sldId id="333" r:id="rId59"/>
    <p:sldId id="334" r:id="rId60"/>
    <p:sldId id="335" r:id="rId61"/>
    <p:sldId id="329" r:id="rId62"/>
    <p:sldId id="314" r:id="rId63"/>
    <p:sldId id="309" r:id="rId64"/>
    <p:sldId id="323" r:id="rId65"/>
    <p:sldId id="324" r:id="rId66"/>
    <p:sldId id="320" r:id="rId67"/>
    <p:sldId id="332" r:id="rId68"/>
    <p:sldId id="330" r:id="rId69"/>
    <p:sldId id="315" r:id="rId70"/>
    <p:sldId id="289" r:id="rId71"/>
  </p:sldIdLst>
  <p:sldSz cx="12192000" cy="6858000"/>
  <p:notesSz cx="6854825"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30F820-36D0-7835-1918-4CBF8018ADA1}" name="Sherry D Crosby" initials="SDC" userId="S::sherry.d.crosby@kp.org::8f577bea-faee-447c-9185-e2dda95bde9a" providerId="AD"/>
  <p188:author id="{03B772D1-5F52-478D-BE3A-EB7E5FD54E56}" name="Sherry D Crosby" initials="SC" userId="S::Sherry.D.Crosby@kp.org::8f577bea-faee-447c-9185-e2dda95bde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B8E"/>
    <a:srgbClr val="00ABC8"/>
    <a:srgbClr val="4BA950"/>
    <a:srgbClr val="113E85"/>
    <a:srgbClr val="C1CD23"/>
    <a:srgbClr val="EBF4E9"/>
    <a:srgbClr val="3C8F44"/>
    <a:srgbClr val="EE8D36"/>
    <a:srgbClr val="4FB5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70" autoAdjust="0"/>
    <p:restoredTop sz="84494" autoAdjust="0"/>
  </p:normalViewPr>
  <p:slideViewPr>
    <p:cSldViewPr snapToGrid="0" snapToObjects="1">
      <p:cViewPr varScale="1">
        <p:scale>
          <a:sx n="140" d="100"/>
          <a:sy n="140" d="100"/>
        </p:scale>
        <p:origin x="728" y="200"/>
      </p:cViewPr>
      <p:guideLst/>
    </p:cSldViewPr>
  </p:slideViewPr>
  <p:outlineViewPr>
    <p:cViewPr>
      <p:scale>
        <a:sx n="33" d="100"/>
        <a:sy n="33" d="100"/>
      </p:scale>
      <p:origin x="0" y="0"/>
    </p:cViewPr>
  </p:outlineViewPr>
  <p:notesTextViewPr>
    <p:cViewPr>
      <p:scale>
        <a:sx n="155" d="100"/>
        <a:sy n="155" d="100"/>
      </p:scale>
      <p:origin x="0" y="-2640"/>
    </p:cViewPr>
  </p:notesTextViewPr>
  <p:sorterViewPr>
    <p:cViewPr>
      <p:scale>
        <a:sx n="80" d="100"/>
        <a:sy n="80" d="100"/>
      </p:scale>
      <p:origin x="0" y="0"/>
    </p:cViewPr>
  </p:sorterViewPr>
  <p:notesViewPr>
    <p:cSldViewPr snapToGrid="0" snapToObjects="1">
      <p:cViewPr>
        <p:scale>
          <a:sx n="78" d="100"/>
          <a:sy n="78" d="100"/>
        </p:scale>
        <p:origin x="5160" y="24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F82F7-CEDC-CF1B-54C0-6E1D4E6159BB}"/>
              </a:ext>
            </a:extLst>
          </p:cNvPr>
          <p:cNvSpPr>
            <a:spLocks noGrp="1"/>
          </p:cNvSpPr>
          <p:nvPr>
            <p:ph type="hdr" sz="quarter"/>
          </p:nvPr>
        </p:nvSpPr>
        <p:spPr>
          <a:xfrm>
            <a:off x="0" y="0"/>
            <a:ext cx="2970213"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2D5280C-2DD8-6BCD-B0ED-4298FD41589C}"/>
              </a:ext>
            </a:extLst>
          </p:cNvPr>
          <p:cNvSpPr>
            <a:spLocks noGrp="1"/>
          </p:cNvSpPr>
          <p:nvPr>
            <p:ph type="dt" sz="quarter" idx="1"/>
          </p:nvPr>
        </p:nvSpPr>
        <p:spPr>
          <a:xfrm>
            <a:off x="3883025" y="0"/>
            <a:ext cx="2970213" cy="463550"/>
          </a:xfrm>
          <a:prstGeom prst="rect">
            <a:avLst/>
          </a:prstGeom>
        </p:spPr>
        <p:txBody>
          <a:bodyPr vert="horz" lIns="91440" tIns="45720" rIns="91440" bIns="45720" rtlCol="0"/>
          <a:lstStyle>
            <a:lvl1pPr algn="r">
              <a:defRPr sz="1200"/>
            </a:lvl1pPr>
          </a:lstStyle>
          <a:p>
            <a:fld id="{8E312830-A59F-8140-BA01-94016294F53D}" type="datetimeFigureOut">
              <a:rPr lang="en-US" smtClean="0"/>
              <a:t>4/2/24</a:t>
            </a:fld>
            <a:endParaRPr lang="en-US"/>
          </a:p>
        </p:txBody>
      </p:sp>
      <p:sp>
        <p:nvSpPr>
          <p:cNvPr id="4" name="Footer Placeholder 3">
            <a:extLst>
              <a:ext uri="{FF2B5EF4-FFF2-40B4-BE49-F238E27FC236}">
                <a16:creationId xmlns:a16="http://schemas.microsoft.com/office/drawing/2014/main" id="{449D92B0-A23D-8D81-B9DE-982160332645}"/>
              </a:ext>
            </a:extLst>
          </p:cNvPr>
          <p:cNvSpPr>
            <a:spLocks noGrp="1"/>
          </p:cNvSpPr>
          <p:nvPr>
            <p:ph type="ftr" sz="quarter" idx="2"/>
          </p:nvPr>
        </p:nvSpPr>
        <p:spPr>
          <a:xfrm>
            <a:off x="0" y="8777288"/>
            <a:ext cx="2970213"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7D15F1-2699-9EF3-FED0-1EA4CCE8BC43}"/>
              </a:ext>
            </a:extLst>
          </p:cNvPr>
          <p:cNvSpPr>
            <a:spLocks noGrp="1"/>
          </p:cNvSpPr>
          <p:nvPr>
            <p:ph type="sldNum" sz="quarter" idx="3"/>
          </p:nvPr>
        </p:nvSpPr>
        <p:spPr>
          <a:xfrm>
            <a:off x="3883025" y="8777288"/>
            <a:ext cx="2970213" cy="463550"/>
          </a:xfrm>
          <a:prstGeom prst="rect">
            <a:avLst/>
          </a:prstGeom>
        </p:spPr>
        <p:txBody>
          <a:bodyPr vert="horz" lIns="91440" tIns="45720" rIns="91440" bIns="45720" rtlCol="0" anchor="b"/>
          <a:lstStyle>
            <a:lvl1pPr algn="r">
              <a:defRPr sz="1200"/>
            </a:lvl1pPr>
          </a:lstStyle>
          <a:p>
            <a:fld id="{D37A151D-9017-F549-8B61-8B5414002548}" type="slidenum">
              <a:rPr lang="en-US" smtClean="0"/>
              <a:t>‹#›</a:t>
            </a:fld>
            <a:endParaRPr lang="en-US"/>
          </a:p>
        </p:txBody>
      </p:sp>
    </p:spTree>
    <p:extLst>
      <p:ext uri="{BB962C8B-B14F-4D97-AF65-F5344CB8AC3E}">
        <p14:creationId xmlns:p14="http://schemas.microsoft.com/office/powerpoint/2010/main" val="2519141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0424" cy="46364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2815" y="0"/>
            <a:ext cx="2970424" cy="463647"/>
          </a:xfrm>
          <a:prstGeom prst="rect">
            <a:avLst/>
          </a:prstGeom>
        </p:spPr>
        <p:txBody>
          <a:bodyPr vert="horz" lIns="91440" tIns="45720" rIns="91440" bIns="45720" rtlCol="0"/>
          <a:lstStyle>
            <a:lvl1pPr algn="r">
              <a:defRPr sz="1200"/>
            </a:lvl1pPr>
          </a:lstStyle>
          <a:p>
            <a:fld id="{DF501918-F905-7749-BA9F-CA89AE3EE381}" type="datetimeFigureOut">
              <a:rPr lang="en-US" smtClean="0"/>
              <a:t>4/2/24</a:t>
            </a:fld>
            <a:endParaRPr lang="en-US"/>
          </a:p>
        </p:txBody>
      </p:sp>
      <p:sp>
        <p:nvSpPr>
          <p:cNvPr id="4" name="Slide Image Placeholder 3"/>
          <p:cNvSpPr>
            <a:spLocks noGrp="1" noRot="1" noChangeAspect="1"/>
          </p:cNvSpPr>
          <p:nvPr>
            <p:ph type="sldImg" idx="2"/>
          </p:nvPr>
        </p:nvSpPr>
        <p:spPr>
          <a:xfrm>
            <a:off x="657225" y="1155700"/>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483" y="4447153"/>
            <a:ext cx="5483860" cy="363858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2970424" cy="46364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2815" y="8777193"/>
            <a:ext cx="2970424" cy="463646"/>
          </a:xfrm>
          <a:prstGeom prst="rect">
            <a:avLst/>
          </a:prstGeom>
        </p:spPr>
        <p:txBody>
          <a:bodyPr vert="horz" lIns="91440" tIns="45720" rIns="91440" bIns="45720" rtlCol="0" anchor="b"/>
          <a:lstStyle>
            <a:lvl1pPr algn="r">
              <a:defRPr sz="1200"/>
            </a:lvl1pPr>
          </a:lstStyle>
          <a:p>
            <a:fld id="{C5159A64-0635-F14D-B001-BE94C02CFEB0}" type="slidenum">
              <a:rPr lang="en-US" smtClean="0"/>
              <a:t>‹#›</a:t>
            </a:fld>
            <a:endParaRPr lang="en-US"/>
          </a:p>
        </p:txBody>
      </p:sp>
    </p:spTree>
    <p:extLst>
      <p:ext uri="{BB962C8B-B14F-4D97-AF65-F5344CB8AC3E}">
        <p14:creationId xmlns:p14="http://schemas.microsoft.com/office/powerpoint/2010/main" val="1378643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report highlights the success of the National Affordability and Competitiveness Task Force and its regional counterparts in 2023.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cost savings are </a:t>
            </a:r>
            <a:r>
              <a:rPr lang="en-US" b="0" i="0" u="none" strike="noStrike" dirty="0">
                <a:effectLst/>
                <a:latin typeface="Arial" panose="020B0604020202020204" pitchFamily="34" charset="0"/>
              </a:rPr>
              <a:t>current </a:t>
            </a:r>
            <a:r>
              <a:rPr lang="en-US" dirty="0"/>
              <a:t>as of March 2024.</a:t>
            </a: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1</a:t>
            </a:fld>
            <a:endParaRPr lang="en-US"/>
          </a:p>
        </p:txBody>
      </p:sp>
    </p:spTree>
    <p:extLst>
      <p:ext uri="{BB962C8B-B14F-4D97-AF65-F5344CB8AC3E}">
        <p14:creationId xmlns:p14="http://schemas.microsoft.com/office/powerpoint/2010/main" val="125381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Colorado achieved $9.1 million in savings – more than 3 times its 2023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teams played a big role in the region’s success, contributing $8.6 million in savings from projects focused on quality, service, safety, and affordability.</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Here are 2 examples: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Behavioral Health Eating Disorder team achieved significant savings with help from Amie Schuman, a licensed clinical social worker and UFCW Local 7 member. As part of a quality project to improve care, Schuman received specialized training and developed a comprehensive screening tool to assess the needs of patients with a rare eating disorder. The resulting decrease in outside referrals and treatment led to $405,000 in savings – and more effective care for our members and patients.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Optometry teams saved more than $100,000 by reducing waste in diagnostic eyedrops – helping to deliver the best eye care without the wasteful practices of the past.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Watch the short video to learn more. </a:t>
            </a:r>
          </a:p>
          <a:p>
            <a:pPr marL="171450" marR="0" lvl="0" indent="-171450">
              <a:spcBef>
                <a:spcPts val="0"/>
              </a:spcBef>
              <a:spcAft>
                <a:spcPts val="0"/>
              </a:spcAft>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Increase opportunities for UBT affordability projects, reduce </a:t>
            </a:r>
            <a:r>
              <a:rPr lang="en-US" b="0" i="0" u="none" strike="noStrike" dirty="0">
                <a:effectLst/>
                <a:latin typeface="Arial" panose="020B0604020202020204" pitchFamily="34" charset="0"/>
              </a:rPr>
              <a:t>medically unnecessary </a:t>
            </a:r>
            <a:r>
              <a:rPr lang="en-US" sz="1200" kern="100" dirty="0">
                <a:effectLst/>
                <a:latin typeface="+mn-lt"/>
                <a:ea typeface="Aptos" panose="020B0004020202020204" pitchFamily="34" charset="0"/>
                <a:cs typeface="Times New Roman" panose="02020603050405020304" pitchFamily="18" charset="0"/>
              </a:rPr>
              <a:t>emergency department use, and build consensus on Finance engagement and decision-making authority for regional task force</a:t>
            </a:r>
          </a:p>
          <a:p>
            <a:pPr marL="742950" marR="0" lvl="1" indent="-285750">
              <a:spcBef>
                <a:spcPts val="0"/>
              </a:spcBef>
              <a:spcAft>
                <a:spcPts val="0"/>
              </a:spcAft>
              <a:buFont typeface="Courier New" panose="02070309020205020404" pitchFamily="49" charset="0"/>
              <a:buChar char="o"/>
            </a:pPr>
            <a:endParaRPr lang="en-US" sz="1200" kern="100" dirty="0">
              <a:effectLst/>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10</a:t>
            </a:fld>
            <a:endParaRPr lang="en-US"/>
          </a:p>
        </p:txBody>
      </p:sp>
    </p:spTree>
    <p:extLst>
      <p:ext uri="{BB962C8B-B14F-4D97-AF65-F5344CB8AC3E}">
        <p14:creationId xmlns:p14="http://schemas.microsoft.com/office/powerpoint/2010/main" val="1800748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Colorado achieved $9.1 million in savings – more than 3 times its 2023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teams played a big role in the region’s success, contributing $8.6 million in savings from projects focused on quality, service, safety, and affordability.</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Here are 2 examples: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Behavioral Health Eating Disorder team achieved significant savings with help from Amie Schuman, a licensed clinical social worker and UFCW Local 7 member. As part of a quality project to improve care, Schuman received specialized training and developed a comprehensive screening tool to assess the needs of patients with a rare eating disorder. The resulting decrease in outside referrals and treatment led to $405,000 in savings – and more effective care for our members and patients.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Optometry teams saved more than $100,000 by reducing waste in diagnostic eyedrops – helping to deliver the best eye care without the wasteful practices of the past.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Watch the short video to learn more. </a:t>
            </a:r>
          </a:p>
          <a:p>
            <a:pPr marL="171450" marR="0" lvl="0" indent="-171450">
              <a:spcBef>
                <a:spcPts val="0"/>
              </a:spcBef>
              <a:spcAft>
                <a:spcPts val="0"/>
              </a:spcAft>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Increase opportunities for UBT affordability projects, reduce </a:t>
            </a:r>
            <a:r>
              <a:rPr lang="en-US" b="0" i="0" u="none" strike="noStrike" dirty="0">
                <a:effectLst/>
                <a:latin typeface="Arial" panose="020B0604020202020204" pitchFamily="34" charset="0"/>
              </a:rPr>
              <a:t>medically unnecessary </a:t>
            </a:r>
            <a:r>
              <a:rPr lang="en-US" sz="1200" kern="100" dirty="0">
                <a:effectLst/>
                <a:latin typeface="+mn-lt"/>
                <a:ea typeface="Aptos" panose="020B0004020202020204" pitchFamily="34" charset="0"/>
                <a:cs typeface="Times New Roman" panose="02020603050405020304" pitchFamily="18" charset="0"/>
              </a:rPr>
              <a:t>emergency department use, and build consensus on Finance engagement and decision-making authority for regional task force</a:t>
            </a:r>
          </a:p>
          <a:p>
            <a:pPr marL="742950" marR="0" lvl="1" indent="-285750">
              <a:spcBef>
                <a:spcPts val="0"/>
              </a:spcBef>
              <a:spcAft>
                <a:spcPts val="0"/>
              </a:spcAft>
              <a:buFont typeface="Courier New" panose="02070309020205020404" pitchFamily="49" charset="0"/>
              <a:buChar char="o"/>
            </a:pPr>
            <a:endParaRPr lang="en-US" sz="1200" kern="100" dirty="0">
              <a:effectLst/>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11</a:t>
            </a:fld>
            <a:endParaRPr lang="en-US"/>
          </a:p>
        </p:txBody>
      </p:sp>
    </p:spTree>
    <p:extLst>
      <p:ext uri="{BB962C8B-B14F-4D97-AF65-F5344CB8AC3E}">
        <p14:creationId xmlns:p14="http://schemas.microsoft.com/office/powerpoint/2010/main" val="218515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Colorado achieved $9.1 million in savings – more than 3 times its 2023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teams played a big role in the region’s success, contributing $8.6 million in savings from projects focused on quality, service, safety, and affordability.</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Here are 2 examples: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Behavioral Health Eating Disorder team achieved significant savings with help from Amie Schuman, a licensed clinical social worker and UFCW Local 7 member. As part of a quality project to improve care, Schuman received specialized training and developed a comprehensive screening tool to assess the needs of patients with a rare eating disorder. The resulting decrease in outside referrals and treatment led to $405,000 in savings – and more effective care for our members and patients.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Optometry teams saved more than $100,000 by reducing waste in diagnostic eyedrops – helping to deliver the best eye care without the wasteful practices of the past.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Watch the short video to learn more. </a:t>
            </a:r>
          </a:p>
          <a:p>
            <a:pPr marL="171450" marR="0" lvl="0" indent="-171450">
              <a:spcBef>
                <a:spcPts val="0"/>
              </a:spcBef>
              <a:spcAft>
                <a:spcPts val="0"/>
              </a:spcAft>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Increase opportunities for UBT affordability projects, reduce </a:t>
            </a:r>
            <a:r>
              <a:rPr lang="en-US" b="0" i="0" u="none" strike="noStrike" dirty="0">
                <a:effectLst/>
                <a:latin typeface="Arial" panose="020B0604020202020204" pitchFamily="34" charset="0"/>
              </a:rPr>
              <a:t>medically unnecessary </a:t>
            </a:r>
            <a:r>
              <a:rPr lang="en-US" sz="1200" kern="100" dirty="0">
                <a:effectLst/>
                <a:latin typeface="+mn-lt"/>
                <a:ea typeface="Aptos" panose="020B0004020202020204" pitchFamily="34" charset="0"/>
                <a:cs typeface="Times New Roman" panose="02020603050405020304" pitchFamily="18" charset="0"/>
              </a:rPr>
              <a:t>emergency department use, and build consensus on Finance engagement and decision-making authority for regional task force</a:t>
            </a:r>
          </a:p>
          <a:p>
            <a:pPr marL="742950" marR="0" lvl="1" indent="-285750">
              <a:spcBef>
                <a:spcPts val="0"/>
              </a:spcBef>
              <a:spcAft>
                <a:spcPts val="0"/>
              </a:spcAft>
              <a:buFont typeface="Courier New" panose="02070309020205020404" pitchFamily="49" charset="0"/>
              <a:buChar char="o"/>
            </a:pPr>
            <a:endParaRPr lang="en-US" sz="1200" kern="100" dirty="0">
              <a:effectLst/>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12</a:t>
            </a:fld>
            <a:endParaRPr lang="en-US"/>
          </a:p>
        </p:txBody>
      </p:sp>
    </p:spTree>
    <p:extLst>
      <p:ext uri="{BB962C8B-B14F-4D97-AF65-F5344CB8AC3E}">
        <p14:creationId xmlns:p14="http://schemas.microsoft.com/office/powerpoint/2010/main" val="282026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Colorado achieved $9.1 million in savings – more than 3 times its 2023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teams played a big role in the region’s success, contributing $8.6 million in savings from projects focused on quality, service, safety, and affordability.</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Here are 2 examples: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Behavioral Health Eating Disorder team achieved significant savings with help from Amie Schuman, a licensed clinical social worker and UFCW Local 7 member. As part of a quality project to improve care, Schuman received specialized training and developed a comprehensive screening tool to assess the needs of patients with a rare eating disorder. The resulting decrease in outside referrals and treatment led to $405,000 in savings – and more effective care for our members and patients.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Optometry teams saved more than $100,000 by reducing waste in diagnostic eyedrops – helping to deliver the best eye care without the wasteful practices of the past.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Watch the short video to learn more. </a:t>
            </a:r>
          </a:p>
          <a:p>
            <a:pPr marL="171450" marR="0" lvl="0" indent="-171450">
              <a:spcBef>
                <a:spcPts val="0"/>
              </a:spcBef>
              <a:spcAft>
                <a:spcPts val="0"/>
              </a:spcAft>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Increase opportunities for UBT affordability projects, reduce </a:t>
            </a:r>
            <a:r>
              <a:rPr lang="en-US" b="0" i="0" u="none" strike="noStrike" dirty="0">
                <a:effectLst/>
                <a:latin typeface="Arial" panose="020B0604020202020204" pitchFamily="34" charset="0"/>
              </a:rPr>
              <a:t>medically unnecessary </a:t>
            </a:r>
            <a:r>
              <a:rPr lang="en-US" sz="1200" kern="100" dirty="0">
                <a:effectLst/>
                <a:latin typeface="+mn-lt"/>
                <a:ea typeface="Aptos" panose="020B0004020202020204" pitchFamily="34" charset="0"/>
                <a:cs typeface="Times New Roman" panose="02020603050405020304" pitchFamily="18" charset="0"/>
              </a:rPr>
              <a:t>emergency department use, and build consensus on Finance engagement and decision-making authority for regional task force</a:t>
            </a:r>
          </a:p>
          <a:p>
            <a:pPr marL="742950" marR="0" lvl="1" indent="-285750">
              <a:spcBef>
                <a:spcPts val="0"/>
              </a:spcBef>
              <a:spcAft>
                <a:spcPts val="0"/>
              </a:spcAft>
              <a:buFont typeface="Courier New" panose="02070309020205020404" pitchFamily="49" charset="0"/>
              <a:buChar char="o"/>
            </a:pPr>
            <a:endParaRPr lang="en-US" sz="1200" kern="100" dirty="0">
              <a:effectLst/>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13</a:t>
            </a:fld>
            <a:endParaRPr lang="en-US"/>
          </a:p>
        </p:txBody>
      </p:sp>
    </p:spTree>
    <p:extLst>
      <p:ext uri="{BB962C8B-B14F-4D97-AF65-F5344CB8AC3E}">
        <p14:creationId xmlns:p14="http://schemas.microsoft.com/office/powerpoint/2010/main" val="657018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Colorado achieved $9.1 million in savings – more than 3 times its 2023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teams played a big role in the region’s success, contributing $8.6 million in savings from projects focused on quality, service, safety, and affordability.</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Here are 2 examples: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Behavioral Health Eating Disorder team achieved significant savings with help from Amie Schuman, a licensed clinical social worker and UFCW Local 7 member. As part of a quality project to improve care, Schuman received specialized training and developed a comprehensive screening tool to assess the needs of patients with a rare eating disorder. The resulting decrease in outside referrals and treatment led to $405,000 in savings – and more effective care for our members and patients.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Optometry teams saved more than $100,000 by reducing waste in diagnostic eyedrops – helping to deliver the best eye care without the wasteful practices of the past.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Watch the short video to learn more. </a:t>
            </a:r>
          </a:p>
          <a:p>
            <a:pPr marL="171450" marR="0" lvl="0" indent="-171450">
              <a:spcBef>
                <a:spcPts val="0"/>
              </a:spcBef>
              <a:spcAft>
                <a:spcPts val="0"/>
              </a:spcAft>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Increase opportunities for UBT affordability projects, reduce </a:t>
            </a:r>
            <a:r>
              <a:rPr lang="en-US" b="0" i="0" u="none" strike="noStrike" dirty="0">
                <a:effectLst/>
                <a:latin typeface="Arial" panose="020B0604020202020204" pitchFamily="34" charset="0"/>
              </a:rPr>
              <a:t>medically unnecessary </a:t>
            </a:r>
            <a:r>
              <a:rPr lang="en-US" sz="1200" kern="100" dirty="0">
                <a:effectLst/>
                <a:latin typeface="+mn-lt"/>
                <a:ea typeface="Aptos" panose="020B0004020202020204" pitchFamily="34" charset="0"/>
                <a:cs typeface="Times New Roman" panose="02020603050405020304" pitchFamily="18" charset="0"/>
              </a:rPr>
              <a:t>emergency department use, and build consensus on Finance engagement and decision-making authority for regional task force</a:t>
            </a:r>
          </a:p>
          <a:p>
            <a:pPr marL="742950" marR="0" lvl="1" indent="-285750">
              <a:spcBef>
                <a:spcPts val="0"/>
              </a:spcBef>
              <a:spcAft>
                <a:spcPts val="0"/>
              </a:spcAft>
              <a:buFont typeface="Courier New" panose="02070309020205020404" pitchFamily="49" charset="0"/>
              <a:buChar char="o"/>
            </a:pPr>
            <a:endParaRPr lang="en-US" sz="1200" kern="100" dirty="0">
              <a:effectLst/>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14</a:t>
            </a:fld>
            <a:endParaRPr lang="en-US"/>
          </a:p>
        </p:txBody>
      </p:sp>
    </p:spTree>
    <p:extLst>
      <p:ext uri="{BB962C8B-B14F-4D97-AF65-F5344CB8AC3E}">
        <p14:creationId xmlns:p14="http://schemas.microsoft.com/office/powerpoint/2010/main" val="250233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Colorado achieved $9.1 million in savings – more than 3 times its 2023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teams played a big role in the region’s success, contributing $8.6 million in savings from projects focused on quality, service, safety, and affordability.</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Here are 2 examples: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Behavioral Health Eating Disorder team achieved significant savings with help from Amie Schuman, a licensed clinical social worker and UFCW Local 7 member. As part of a quality project to improve care, Schuman received specialized training and developed a comprehensive screening tool to assess the needs of patients with a rare eating disorder. The resulting decrease in outside referrals and treatment led to $405,000 in savings – and more effective care for our members and patients.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Optometry teams saved more than $100,000 by reducing waste in diagnostic eyedrops – helping to deliver the best eye care without the wasteful practices of the past.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Watch the short video to learn more. </a:t>
            </a:r>
          </a:p>
          <a:p>
            <a:pPr marL="171450" marR="0" lvl="0" indent="-171450">
              <a:spcBef>
                <a:spcPts val="0"/>
              </a:spcBef>
              <a:spcAft>
                <a:spcPts val="0"/>
              </a:spcAft>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Increase opportunities for UBT affordability projects, reduce </a:t>
            </a:r>
            <a:r>
              <a:rPr lang="en-US" b="0" i="0" u="none" strike="noStrike" dirty="0">
                <a:effectLst/>
                <a:latin typeface="Arial" panose="020B0604020202020204" pitchFamily="34" charset="0"/>
              </a:rPr>
              <a:t>medically unnecessary </a:t>
            </a:r>
            <a:r>
              <a:rPr lang="en-US" sz="1200" kern="100" dirty="0">
                <a:effectLst/>
                <a:latin typeface="+mn-lt"/>
                <a:ea typeface="Aptos" panose="020B0004020202020204" pitchFamily="34" charset="0"/>
                <a:cs typeface="Times New Roman" panose="02020603050405020304" pitchFamily="18" charset="0"/>
              </a:rPr>
              <a:t>emergency department use, and build consensus on Finance engagement and decision-making authority for regional task force</a:t>
            </a:r>
          </a:p>
          <a:p>
            <a:pPr marL="742950" marR="0" lvl="1" indent="-285750">
              <a:spcBef>
                <a:spcPts val="0"/>
              </a:spcBef>
              <a:spcAft>
                <a:spcPts val="0"/>
              </a:spcAft>
              <a:buFont typeface="Courier New" panose="02070309020205020404" pitchFamily="49" charset="0"/>
              <a:buChar char="o"/>
            </a:pPr>
            <a:endParaRPr lang="en-US" sz="1200" kern="100" dirty="0">
              <a:effectLst/>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15</a:t>
            </a:fld>
            <a:endParaRPr lang="en-US"/>
          </a:p>
        </p:txBody>
      </p:sp>
    </p:spTree>
    <p:extLst>
      <p:ext uri="{BB962C8B-B14F-4D97-AF65-F5344CB8AC3E}">
        <p14:creationId xmlns:p14="http://schemas.microsoft.com/office/powerpoint/2010/main" val="1552989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Colorado achieved $9.1 million in savings – more than 3 times its 2023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teams played a big role in the region’s success, contributing $8.6 million in savings from projects focused on quality, service, safety, and affordability.</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Here are 2 examples: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Behavioral Health Eating Disorder team achieved significant savings with help from Amie Schuman, a licensed clinical social worker and UFCW Local 7 member. As part of a quality project to improve care, Schuman received specialized training and developed a comprehensive screening tool to assess the needs of patients with a rare eating disorder. The resulting decrease in outside referrals and treatment led to $405,000 in savings – and more effective care for our members and patients.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Optometry teams saved more than $100,000 by reducing waste in diagnostic eyedrops – helping to deliver the best eye care without the wasteful practices of the past.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Watch the short video to learn more. </a:t>
            </a:r>
          </a:p>
          <a:p>
            <a:pPr marL="171450" marR="0" lvl="0" indent="-171450">
              <a:spcBef>
                <a:spcPts val="0"/>
              </a:spcBef>
              <a:spcAft>
                <a:spcPts val="0"/>
              </a:spcAft>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Increase opportunities for UBT affordability projects, reduce </a:t>
            </a:r>
            <a:r>
              <a:rPr lang="en-US" b="0" i="0" u="none" strike="noStrike" dirty="0">
                <a:effectLst/>
                <a:latin typeface="Arial" panose="020B0604020202020204" pitchFamily="34" charset="0"/>
              </a:rPr>
              <a:t>medically unnecessary </a:t>
            </a:r>
            <a:r>
              <a:rPr lang="en-US" sz="1200" kern="100" dirty="0">
                <a:effectLst/>
                <a:latin typeface="+mn-lt"/>
                <a:ea typeface="Aptos" panose="020B0004020202020204" pitchFamily="34" charset="0"/>
                <a:cs typeface="Times New Roman" panose="02020603050405020304" pitchFamily="18" charset="0"/>
              </a:rPr>
              <a:t>emergency department use, and build consensus on Finance engagement and decision-making authority for regional task force</a:t>
            </a:r>
          </a:p>
          <a:p>
            <a:pPr marL="742950" marR="0" lvl="1" indent="-285750">
              <a:spcBef>
                <a:spcPts val="0"/>
              </a:spcBef>
              <a:spcAft>
                <a:spcPts val="0"/>
              </a:spcAft>
              <a:buFont typeface="Courier New" panose="02070309020205020404" pitchFamily="49" charset="0"/>
              <a:buChar char="o"/>
            </a:pPr>
            <a:endParaRPr lang="en-US" sz="1200" kern="100" dirty="0">
              <a:effectLst/>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16</a:t>
            </a:fld>
            <a:endParaRPr lang="en-US"/>
          </a:p>
        </p:txBody>
      </p:sp>
    </p:spTree>
    <p:extLst>
      <p:ext uri="{BB962C8B-B14F-4D97-AF65-F5344CB8AC3E}">
        <p14:creationId xmlns:p14="http://schemas.microsoft.com/office/powerpoint/2010/main" val="1697643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Colorado achieved $9.1 million in savings – more than 3 times its 2023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teams played a big role in the region’s success, contributing $8.6 million in savings from projects focused on quality, service, safety, and affordability.</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Here are 2 examples: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Behavioral Health Eating Disorder team achieved significant savings with help from Amie Schuman, a licensed clinical social worker and UFCW Local 7 member. As part of a quality project to improve care, Schuman received specialized training and developed a comprehensive screening tool to assess the needs of patients with a rare eating disorder. The resulting decrease in outside referrals and treatment led to $405,000 in savings – and more effective care for our members and patients.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Optometry teams saved more than $100,000 by reducing waste in diagnostic eyedrops – helping to deliver the best eye care without the wasteful practices of the past.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Watch the short video to learn more. </a:t>
            </a:r>
          </a:p>
          <a:p>
            <a:pPr marL="171450" marR="0" lvl="0" indent="-171450">
              <a:spcBef>
                <a:spcPts val="0"/>
              </a:spcBef>
              <a:spcAft>
                <a:spcPts val="0"/>
              </a:spcAft>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Increase opportunities for UBT affordability projects, reduce </a:t>
            </a:r>
            <a:r>
              <a:rPr lang="en-US" b="0" i="0" u="none" strike="noStrike" dirty="0">
                <a:effectLst/>
                <a:latin typeface="Arial" panose="020B0604020202020204" pitchFamily="34" charset="0"/>
              </a:rPr>
              <a:t>medically unnecessary </a:t>
            </a:r>
            <a:r>
              <a:rPr lang="en-US" sz="1200" kern="100" dirty="0">
                <a:effectLst/>
                <a:latin typeface="+mn-lt"/>
                <a:ea typeface="Aptos" panose="020B0004020202020204" pitchFamily="34" charset="0"/>
                <a:cs typeface="Times New Roman" panose="02020603050405020304" pitchFamily="18" charset="0"/>
              </a:rPr>
              <a:t>emergency department use, and build consensus on Finance engagement and decision-making authority for regional task force</a:t>
            </a:r>
          </a:p>
        </p:txBody>
      </p:sp>
      <p:sp>
        <p:nvSpPr>
          <p:cNvPr id="4" name="Slide Number Placeholder 3"/>
          <p:cNvSpPr>
            <a:spLocks noGrp="1"/>
          </p:cNvSpPr>
          <p:nvPr>
            <p:ph type="sldNum" sz="quarter" idx="5"/>
          </p:nvPr>
        </p:nvSpPr>
        <p:spPr/>
        <p:txBody>
          <a:bodyPr/>
          <a:lstStyle/>
          <a:p>
            <a:fld id="{C5159A64-0635-F14D-B001-BE94C02CFEB0}" type="slidenum">
              <a:rPr lang="en-US" smtClean="0"/>
              <a:t>17</a:t>
            </a:fld>
            <a:endParaRPr lang="en-US"/>
          </a:p>
        </p:txBody>
      </p:sp>
    </p:spTree>
    <p:extLst>
      <p:ext uri="{BB962C8B-B14F-4D97-AF65-F5344CB8AC3E}">
        <p14:creationId xmlns:p14="http://schemas.microsoft.com/office/powerpoint/2010/main" val="3832785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Colorado achieved $9.1 million in savings – more than 3 times its 2023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teams played a big role in the region’s success, contributing $8.6 million in savings from projects focused on quality, service, safety, and affordability.</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Here are 2 examples: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Behavioral Health Eating Disorder team achieved significant savings with help from Amie Schuman, a licensed clinical social worker and UFCW Local 7 member. As part of a quality project to improve care, Schuman received specialized training and developed a comprehensive screening tool to assess the needs of patients with a rare eating disorder. The resulting decrease in outside referrals and treatment led to $405,000 in savings – and more effective care for our members and patients.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Optometry teams saved more than $100,000 by reducing waste in diagnostic eyedrops – helping to deliver the best eye care without the wasteful practices of the past. </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Watch the short video to learn more. </a:t>
            </a:r>
          </a:p>
          <a:p>
            <a:pPr marL="171450" marR="0" lvl="0" indent="-171450">
              <a:spcBef>
                <a:spcPts val="0"/>
              </a:spcBef>
              <a:spcAft>
                <a:spcPts val="0"/>
              </a:spcAft>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Increase opportunities for UBT affordability projects, reduce </a:t>
            </a:r>
            <a:r>
              <a:rPr lang="en-US" b="0" i="0" u="none" strike="noStrike" dirty="0">
                <a:effectLst/>
                <a:latin typeface="Arial" panose="020B0604020202020204" pitchFamily="34" charset="0"/>
              </a:rPr>
              <a:t>medically unnecessary </a:t>
            </a:r>
            <a:r>
              <a:rPr lang="en-US" sz="1200" kern="100" dirty="0">
                <a:effectLst/>
                <a:latin typeface="+mn-lt"/>
                <a:ea typeface="Aptos" panose="020B0004020202020204" pitchFamily="34" charset="0"/>
                <a:cs typeface="Times New Roman" panose="02020603050405020304" pitchFamily="18" charset="0"/>
              </a:rPr>
              <a:t>emergency department use, and build consensus on Finance engagement and decision-making authority for regional task force</a:t>
            </a:r>
          </a:p>
          <a:p>
            <a:pPr marL="742950" marR="0" lvl="1" indent="-285750">
              <a:spcBef>
                <a:spcPts val="0"/>
              </a:spcBef>
              <a:spcAft>
                <a:spcPts val="0"/>
              </a:spcAft>
              <a:buFont typeface="Courier New" panose="02070309020205020404" pitchFamily="49" charset="0"/>
              <a:buChar char="o"/>
            </a:pPr>
            <a:endParaRPr lang="en-US" sz="1200" kern="100" dirty="0">
              <a:effectLst/>
              <a:latin typeface="+mn-l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18</a:t>
            </a:fld>
            <a:endParaRPr lang="en-US"/>
          </a:p>
        </p:txBody>
      </p:sp>
    </p:spTree>
    <p:extLst>
      <p:ext uri="{BB962C8B-B14F-4D97-AF65-F5344CB8AC3E}">
        <p14:creationId xmlns:p14="http://schemas.microsoft.com/office/powerpoint/2010/main" val="1937683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Georgia achieved $2.67 million cost savings in 2023 – 16%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Capturing lost revenue in the region’s main medical offices played a big role in Georgia’s success. Staff members used scripting to ask patients about outstanding balances and co-pays. They also encouraged patients to use automated kiosks, which require payment before the check-in process can be completed.</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Improved over-the-counter sales in pharmacies also contributed to Georgia’s cost savings. As part of a national pharmacy effort to improve care and service, 6 pharmacies changed the way they stock over-the-counter products. They also added automated checkout systems to reduce customer wait times. Watch the short video to learn more.</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kern="100" dirty="0">
                <a:effectLst/>
                <a:latin typeface="+mn-lt"/>
                <a:ea typeface="Aptos" panose="020B0004020202020204" pitchFamily="34" charset="0"/>
                <a:cs typeface="Times New Roman" panose="02020603050405020304" pitchFamily="18" charset="0"/>
              </a:rPr>
              <a:t>Looking ahead this year, the region plans to: update</a:t>
            </a:r>
            <a:r>
              <a:rPr lang="en-US" sz="1200" dirty="0">
                <a:latin typeface="+mn-lt"/>
              </a:rPr>
              <a:t> procedures for hysterectomies and incontinence in ways that are less expensive and better for the patient; and continue to seek savings from increased outstanding balance collections and more over-the-counter pharmacy sales.</a:t>
            </a:r>
          </a:p>
        </p:txBody>
      </p:sp>
      <p:sp>
        <p:nvSpPr>
          <p:cNvPr id="4" name="Slide Number Placeholder 3"/>
          <p:cNvSpPr>
            <a:spLocks noGrp="1"/>
          </p:cNvSpPr>
          <p:nvPr>
            <p:ph type="sldNum" sz="quarter" idx="5"/>
          </p:nvPr>
        </p:nvSpPr>
        <p:spPr/>
        <p:txBody>
          <a:bodyPr/>
          <a:lstStyle/>
          <a:p>
            <a:fld id="{C5159A64-0635-F14D-B001-BE94C02CFEB0}" type="slidenum">
              <a:rPr lang="en-US" smtClean="0"/>
              <a:t>19</a:t>
            </a:fld>
            <a:endParaRPr lang="en-US"/>
          </a:p>
        </p:txBody>
      </p:sp>
    </p:spTree>
    <p:extLst>
      <p:ext uri="{BB962C8B-B14F-4D97-AF65-F5344CB8AC3E}">
        <p14:creationId xmlns:p14="http://schemas.microsoft.com/office/powerpoint/2010/main" val="130734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 are tips to improve your slide show experience:</a:t>
            </a:r>
          </a:p>
          <a:p>
            <a:pPr marL="171450" indent="-171450">
              <a:buFont typeface="Arial" panose="020B0604020202020204" pitchFamily="34" charset="0"/>
              <a:buChar char="•"/>
            </a:pPr>
            <a:r>
              <a:rPr lang="en-US" dirty="0"/>
              <a:t>This PowerPoint includes animated text and videos. Allow time for the animation and videos to play.</a:t>
            </a:r>
          </a:p>
          <a:p>
            <a:pPr marL="171450" indent="-171450">
              <a:buFont typeface="Arial" panose="020B0604020202020204" pitchFamily="34" charset="0"/>
              <a:buChar char="•"/>
            </a:pPr>
            <a:r>
              <a:rPr lang="en-US" dirty="0"/>
              <a:t>Slides include facilitator notes. </a:t>
            </a:r>
          </a:p>
          <a:p>
            <a:pPr marL="171450" indent="-171450">
              <a:buFont typeface="Arial" panose="020B0604020202020204" pitchFamily="34" charset="0"/>
              <a:buChar char="•"/>
            </a:pPr>
            <a:r>
              <a:rPr lang="en-US" dirty="0"/>
              <a:t>To see the notes while presenting, select  “Slide Show,” then “Presenter View” on your computer.</a:t>
            </a:r>
          </a:p>
          <a:p>
            <a:pPr marL="171450" indent="-171450">
              <a:buFont typeface="Arial" panose="020B0604020202020204" pitchFamily="34" charset="0"/>
              <a:buChar char="•"/>
            </a:pPr>
            <a:r>
              <a:rPr lang="en-US" dirty="0"/>
              <a:t>Share this slide deck with others! </a:t>
            </a:r>
          </a:p>
          <a:p>
            <a:pPr marL="171450" indent="-171450">
              <a:buFont typeface="Arial" panose="020B0604020202020204" pitchFamily="34" charset="0"/>
              <a:buChar char="•"/>
            </a:pPr>
            <a:r>
              <a:rPr lang="en-US" dirty="0"/>
              <a:t>Simply copy and paste this link: </a:t>
            </a:r>
            <a:r>
              <a:rPr lang="en-US" b="1" dirty="0">
                <a:solidFill>
                  <a:srgbClr val="00ABC8"/>
                </a:solidFill>
              </a:rPr>
              <a:t>https://</a:t>
            </a:r>
            <a:r>
              <a:rPr lang="en-US" b="1" dirty="0" err="1">
                <a:solidFill>
                  <a:srgbClr val="00ABC8"/>
                </a:solidFill>
              </a:rPr>
              <a:t>www.lmpartnership.org</a:t>
            </a:r>
            <a:r>
              <a:rPr lang="en-US" b="1" dirty="0">
                <a:solidFill>
                  <a:srgbClr val="00ABC8"/>
                </a:solidFill>
              </a:rPr>
              <a:t>/2023-nactf-annual-report</a:t>
            </a:r>
          </a:p>
        </p:txBody>
      </p:sp>
      <p:sp>
        <p:nvSpPr>
          <p:cNvPr id="4" name="Slide Number Placeholder 3"/>
          <p:cNvSpPr>
            <a:spLocks noGrp="1"/>
          </p:cNvSpPr>
          <p:nvPr>
            <p:ph type="sldNum" sz="quarter" idx="5"/>
          </p:nvPr>
        </p:nvSpPr>
        <p:spPr/>
        <p:txBody>
          <a:bodyPr/>
          <a:lstStyle/>
          <a:p>
            <a:fld id="{C5159A64-0635-F14D-B001-BE94C02CFEB0}" type="slidenum">
              <a:rPr lang="en-US" smtClean="0"/>
              <a:t>2</a:t>
            </a:fld>
            <a:endParaRPr lang="en-US"/>
          </a:p>
        </p:txBody>
      </p:sp>
    </p:spTree>
    <p:extLst>
      <p:ext uri="{BB962C8B-B14F-4D97-AF65-F5344CB8AC3E}">
        <p14:creationId xmlns:p14="http://schemas.microsoft.com/office/powerpoint/2010/main" val="1476851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Georgia achieved $2.67 million cost savings in 2023 – 16%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Capturing lost revenue in the region’s main medical offices played a big role in Georgia’s success. Staff members used scripting to ask patients about outstanding balances and co-pays. They also encouraged patients to use automated kiosks, which require payment before the check-in process can be completed.</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Improved over-the-counter sales in pharmacies also contributed to Georgia’s cost savings. As part of a national pharmacy effort to improve care and service, 6 pharmacies changed the way they stock over-the-counter products. They also added automated checkout systems to reduce customer wait times. Watch the short video to learn more.</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kern="100" dirty="0">
                <a:effectLst/>
                <a:latin typeface="+mn-lt"/>
                <a:ea typeface="Aptos" panose="020B0004020202020204" pitchFamily="34" charset="0"/>
                <a:cs typeface="Times New Roman" panose="02020603050405020304" pitchFamily="18" charset="0"/>
              </a:rPr>
              <a:t>Looking ahead this year, the region plans to: update</a:t>
            </a:r>
            <a:r>
              <a:rPr lang="en-US" sz="1200" dirty="0">
                <a:latin typeface="+mn-lt"/>
              </a:rPr>
              <a:t> procedures for hysterectomies and incontinence in ways that are less expensive and better for the patient; and continue to seek savings from increased outstanding balance collections and more over-the-counter pharmacy sales.</a:t>
            </a:r>
          </a:p>
        </p:txBody>
      </p:sp>
      <p:sp>
        <p:nvSpPr>
          <p:cNvPr id="4" name="Slide Number Placeholder 3"/>
          <p:cNvSpPr>
            <a:spLocks noGrp="1"/>
          </p:cNvSpPr>
          <p:nvPr>
            <p:ph type="sldNum" sz="quarter" idx="5"/>
          </p:nvPr>
        </p:nvSpPr>
        <p:spPr/>
        <p:txBody>
          <a:bodyPr/>
          <a:lstStyle/>
          <a:p>
            <a:fld id="{C5159A64-0635-F14D-B001-BE94C02CFEB0}" type="slidenum">
              <a:rPr lang="en-US" smtClean="0"/>
              <a:t>20</a:t>
            </a:fld>
            <a:endParaRPr lang="en-US"/>
          </a:p>
        </p:txBody>
      </p:sp>
    </p:spTree>
    <p:extLst>
      <p:ext uri="{BB962C8B-B14F-4D97-AF65-F5344CB8AC3E}">
        <p14:creationId xmlns:p14="http://schemas.microsoft.com/office/powerpoint/2010/main" val="3524145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Georgia achieved $2.67 million cost savings in 2023 – 16%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Capturing lost revenue in the region’s main medical offices played a big role in Georgia’s success. Staff members used scripting to ask patients about outstanding balances and co-pays. They also encouraged patients to use automated kiosks, which require payment before the check-in process can be completed.</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Improved over-the-counter sales in pharmacies also contributed to Georgia’s cost savings. As part of a national pharmacy effort to improve care and service, 6 pharmacies changed the way they stock over-the-counter products. They also added automated checkout systems to reduce customer wait times. Watch the short video to learn more.</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kern="100" dirty="0">
                <a:effectLst/>
                <a:latin typeface="+mn-lt"/>
                <a:ea typeface="Aptos" panose="020B0004020202020204" pitchFamily="34" charset="0"/>
                <a:cs typeface="Times New Roman" panose="02020603050405020304" pitchFamily="18" charset="0"/>
              </a:rPr>
              <a:t>Looking ahead this year, the region plans to: update</a:t>
            </a:r>
            <a:r>
              <a:rPr lang="en-US" sz="1200" dirty="0">
                <a:latin typeface="+mn-lt"/>
              </a:rPr>
              <a:t> procedures for hysterectomies and incontinence in ways that are less expensive and better for the patient; and continue to seek savings from increased outstanding balance collections and more over-the-counter pharmacy sales.</a:t>
            </a:r>
          </a:p>
        </p:txBody>
      </p:sp>
      <p:sp>
        <p:nvSpPr>
          <p:cNvPr id="4" name="Slide Number Placeholder 3"/>
          <p:cNvSpPr>
            <a:spLocks noGrp="1"/>
          </p:cNvSpPr>
          <p:nvPr>
            <p:ph type="sldNum" sz="quarter" idx="5"/>
          </p:nvPr>
        </p:nvSpPr>
        <p:spPr/>
        <p:txBody>
          <a:bodyPr/>
          <a:lstStyle/>
          <a:p>
            <a:fld id="{C5159A64-0635-F14D-B001-BE94C02CFEB0}" type="slidenum">
              <a:rPr lang="en-US" smtClean="0"/>
              <a:t>21</a:t>
            </a:fld>
            <a:endParaRPr lang="en-US"/>
          </a:p>
        </p:txBody>
      </p:sp>
    </p:spTree>
    <p:extLst>
      <p:ext uri="{BB962C8B-B14F-4D97-AF65-F5344CB8AC3E}">
        <p14:creationId xmlns:p14="http://schemas.microsoft.com/office/powerpoint/2010/main" val="4034169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Georgia achieved $2.67 million cost savings in 2023 – 16%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Capturing lost revenue in the region’s main medical offices played a big role in Georgia’s success. Staff members used scripting to ask patients about outstanding balances and co-pays. They also encouraged patients to use automated kiosks, which require payment before the check-in process can be completed.</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Improved over-the-counter sales in pharmacies also contributed to Georgia’s cost savings. As part of a national pharmacy effort to improve care and service, 6 pharmacies changed the way they stock over-the-counter products. They also added automated checkout systems to reduce customer wait times. Watch the short video to learn more.</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kern="100" dirty="0">
                <a:effectLst/>
                <a:latin typeface="+mn-lt"/>
                <a:ea typeface="Aptos" panose="020B0004020202020204" pitchFamily="34" charset="0"/>
                <a:cs typeface="Times New Roman" panose="02020603050405020304" pitchFamily="18" charset="0"/>
              </a:rPr>
              <a:t>Looking ahead this year, the region plans to: update</a:t>
            </a:r>
            <a:r>
              <a:rPr lang="en-US" sz="1200" dirty="0">
                <a:latin typeface="+mn-lt"/>
              </a:rPr>
              <a:t> procedures for hysterectomies and incontinence in ways that are less expensive and better for the patient; and continue to seek savings from increased outstanding balance collections and more over-the-counter pharmacy sales.</a:t>
            </a:r>
          </a:p>
        </p:txBody>
      </p:sp>
      <p:sp>
        <p:nvSpPr>
          <p:cNvPr id="4" name="Slide Number Placeholder 3"/>
          <p:cNvSpPr>
            <a:spLocks noGrp="1"/>
          </p:cNvSpPr>
          <p:nvPr>
            <p:ph type="sldNum" sz="quarter" idx="5"/>
          </p:nvPr>
        </p:nvSpPr>
        <p:spPr/>
        <p:txBody>
          <a:bodyPr/>
          <a:lstStyle/>
          <a:p>
            <a:fld id="{C5159A64-0635-F14D-B001-BE94C02CFEB0}" type="slidenum">
              <a:rPr lang="en-US" smtClean="0"/>
              <a:t>22</a:t>
            </a:fld>
            <a:endParaRPr lang="en-US"/>
          </a:p>
        </p:txBody>
      </p:sp>
    </p:spTree>
    <p:extLst>
      <p:ext uri="{BB962C8B-B14F-4D97-AF65-F5344CB8AC3E}">
        <p14:creationId xmlns:p14="http://schemas.microsoft.com/office/powerpoint/2010/main" val="3575479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Georgia achieved $2.67 million cost savings in 2023 – 16%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Capturing lost revenue in the region’s main medical offices played a big role in Georgia’s success. Staff members used scripting to ask patients about outstanding balances and co-pays. They also encouraged patients to use automated kiosks, which require payment before the check-in process can be completed.</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Improved over-the-counter sales in pharmacies also contributed to Georgia’s cost savings. As part of a national pharmacy effort to improve care and service, 6 pharmacies changed the way they stock over-the-counter products. They also added automated checkout systems to reduce customer wait times. Watch the short video to learn more.</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kern="100" dirty="0">
                <a:effectLst/>
                <a:latin typeface="+mn-lt"/>
                <a:ea typeface="Aptos" panose="020B0004020202020204" pitchFamily="34" charset="0"/>
                <a:cs typeface="Times New Roman" panose="02020603050405020304" pitchFamily="18" charset="0"/>
              </a:rPr>
              <a:t>Looking ahead this year, the region plans to: update</a:t>
            </a:r>
            <a:r>
              <a:rPr lang="en-US" sz="1200" dirty="0">
                <a:latin typeface="+mn-lt"/>
              </a:rPr>
              <a:t> procedures for hysterectomies and incontinence in ways that are less expensive and better for the patient; and continue to seek savings from increased outstanding balance collections and more over-the-counter pharmacy sales.</a:t>
            </a:r>
          </a:p>
        </p:txBody>
      </p:sp>
      <p:sp>
        <p:nvSpPr>
          <p:cNvPr id="4" name="Slide Number Placeholder 3"/>
          <p:cNvSpPr>
            <a:spLocks noGrp="1"/>
          </p:cNvSpPr>
          <p:nvPr>
            <p:ph type="sldNum" sz="quarter" idx="5"/>
          </p:nvPr>
        </p:nvSpPr>
        <p:spPr/>
        <p:txBody>
          <a:bodyPr/>
          <a:lstStyle/>
          <a:p>
            <a:fld id="{C5159A64-0635-F14D-B001-BE94C02CFEB0}" type="slidenum">
              <a:rPr lang="en-US" smtClean="0"/>
              <a:t>23</a:t>
            </a:fld>
            <a:endParaRPr lang="en-US"/>
          </a:p>
        </p:txBody>
      </p:sp>
    </p:spTree>
    <p:extLst>
      <p:ext uri="{BB962C8B-B14F-4D97-AF65-F5344CB8AC3E}">
        <p14:creationId xmlns:p14="http://schemas.microsoft.com/office/powerpoint/2010/main" val="1860494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Georgia achieved $2.67 million cost savings in 2023 – 16%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Capturing lost revenue in the region’s main medical offices played a big role in Georgia’s success. Staff members used scripting to ask patients about outstanding balances and co-pays. They also encouraged patients to use automated kiosks, which require payment before the check-in process can be completed.</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Improved over-the-counter sales in pharmacies also contributed to Georgia’s cost savings. As part of a national pharmacy effort to improve care and service, 6 pharmacies changed the way they stock over-the-counter products. They also added automated checkout systems to reduce customer wait times. Watch the short video to learn more.</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kern="100" dirty="0">
                <a:effectLst/>
                <a:latin typeface="+mn-lt"/>
                <a:ea typeface="Aptos" panose="020B0004020202020204" pitchFamily="34" charset="0"/>
                <a:cs typeface="Times New Roman" panose="02020603050405020304" pitchFamily="18" charset="0"/>
              </a:rPr>
              <a:t>Looking ahead this year, the region plans to: update</a:t>
            </a:r>
            <a:r>
              <a:rPr lang="en-US" sz="1200" dirty="0">
                <a:latin typeface="+mn-lt"/>
              </a:rPr>
              <a:t> procedures for hysterectomies and incontinence in ways that are less expensive and better for the patient; and continue to seek savings from increased outstanding balance collections and more over-the-counter pharmacy sales.</a:t>
            </a:r>
          </a:p>
        </p:txBody>
      </p:sp>
      <p:sp>
        <p:nvSpPr>
          <p:cNvPr id="4" name="Slide Number Placeholder 3"/>
          <p:cNvSpPr>
            <a:spLocks noGrp="1"/>
          </p:cNvSpPr>
          <p:nvPr>
            <p:ph type="sldNum" sz="quarter" idx="5"/>
          </p:nvPr>
        </p:nvSpPr>
        <p:spPr/>
        <p:txBody>
          <a:bodyPr/>
          <a:lstStyle/>
          <a:p>
            <a:fld id="{C5159A64-0635-F14D-B001-BE94C02CFEB0}" type="slidenum">
              <a:rPr lang="en-US" smtClean="0"/>
              <a:t>24</a:t>
            </a:fld>
            <a:endParaRPr lang="en-US"/>
          </a:p>
        </p:txBody>
      </p:sp>
    </p:spTree>
    <p:extLst>
      <p:ext uri="{BB962C8B-B14F-4D97-AF65-F5344CB8AC3E}">
        <p14:creationId xmlns:p14="http://schemas.microsoft.com/office/powerpoint/2010/main" val="1669656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Georgia achieved $2.67 million cost savings in 2023 – 16%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Capturing lost revenue in the region’s main medical offices played a big role in Georgia’s success. Staff members used scripting to ask patients about outstanding balances and co-pays. They also encouraged patients to use automated kiosks, which require payment before the check-in process can be completed.</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Improved over-the-counter sales in pharmacies also contributed to Georgia’s cost savings. As part of a national pharmacy effort to improve care and service, 6 pharmacies changed the way they stock over-the-counter products. They also added automated checkout systems to reduce customer wait times. Watch the short video to learn more.</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kern="100" dirty="0">
                <a:effectLst/>
                <a:latin typeface="+mn-lt"/>
                <a:ea typeface="Aptos" panose="020B0004020202020204" pitchFamily="34" charset="0"/>
                <a:cs typeface="Times New Roman" panose="02020603050405020304" pitchFamily="18" charset="0"/>
              </a:rPr>
              <a:t>Looking ahead this year, the region plans to: update</a:t>
            </a:r>
            <a:r>
              <a:rPr lang="en-US" sz="1200" dirty="0">
                <a:latin typeface="+mn-lt"/>
              </a:rPr>
              <a:t> procedures for hysterectomies and incontinence in ways that are less expensive and better for the patient; and continue to seek savings from increased outstanding balance collections and more over-the-counter pharmacy sales.</a:t>
            </a:r>
          </a:p>
        </p:txBody>
      </p:sp>
      <p:sp>
        <p:nvSpPr>
          <p:cNvPr id="4" name="Slide Number Placeholder 3"/>
          <p:cNvSpPr>
            <a:spLocks noGrp="1"/>
          </p:cNvSpPr>
          <p:nvPr>
            <p:ph type="sldNum" sz="quarter" idx="5"/>
          </p:nvPr>
        </p:nvSpPr>
        <p:spPr/>
        <p:txBody>
          <a:bodyPr/>
          <a:lstStyle/>
          <a:p>
            <a:fld id="{C5159A64-0635-F14D-B001-BE94C02CFEB0}" type="slidenum">
              <a:rPr lang="en-US" smtClean="0"/>
              <a:t>25</a:t>
            </a:fld>
            <a:endParaRPr lang="en-US"/>
          </a:p>
        </p:txBody>
      </p:sp>
    </p:spTree>
    <p:extLst>
      <p:ext uri="{BB962C8B-B14F-4D97-AF65-F5344CB8AC3E}">
        <p14:creationId xmlns:p14="http://schemas.microsoft.com/office/powerpoint/2010/main" val="2852997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Hawaii achieved $3.88 million in cost savings – 25% above target.</a:t>
            </a:r>
          </a:p>
          <a:p>
            <a:pPr marL="171450" indent="-171450">
              <a:buFont typeface="Arial" panose="020B0604020202020204" pitchFamily="34" charset="0"/>
              <a:buChar char="•"/>
            </a:pPr>
            <a:r>
              <a:rPr lang="en-US" dirty="0"/>
              <a:t>Successes include increasing attendance, improving quality care by reducing healthcare-associated infections, and converting from Humira</a:t>
            </a:r>
            <a:r>
              <a:rPr lang="en-US" sz="1200" baseline="30000" dirty="0">
                <a:solidFill>
                  <a:srgbClr val="113E85"/>
                </a:solidFill>
              </a:rPr>
              <a:t>®</a:t>
            </a:r>
            <a:r>
              <a:rPr lang="en-US" dirty="0"/>
              <a:t> to </a:t>
            </a:r>
            <a:r>
              <a:rPr lang="en-US" dirty="0" err="1"/>
              <a:t>Amjevita</a:t>
            </a:r>
            <a:r>
              <a:rPr lang="en-US" sz="1200" baseline="30000" dirty="0">
                <a:solidFill>
                  <a:srgbClr val="113E85"/>
                </a:solidFill>
              </a:rPr>
              <a:t>™</a:t>
            </a:r>
            <a:r>
              <a:rPr lang="en-US" dirty="0"/>
              <a:t>.</a:t>
            </a:r>
          </a:p>
          <a:p>
            <a:pPr marL="171450" indent="-171450">
              <a:buFont typeface="Arial" panose="020B0604020202020204" pitchFamily="34" charset="0"/>
              <a:buChar char="•"/>
            </a:pPr>
            <a:r>
              <a:rPr lang="en-US" dirty="0"/>
              <a:t>Examples of noteworthy UBT projects include:</a:t>
            </a:r>
          </a:p>
          <a:p>
            <a:pPr marL="628650" lvl="1" indent="-171450">
              <a:buFont typeface="Arial" panose="020B0604020202020204" pitchFamily="34" charset="0"/>
              <a:buChar char="•"/>
            </a:pPr>
            <a:r>
              <a:rPr lang="en-US" dirty="0"/>
              <a:t>The ICU and Cardiovascular ICU team at Moanalua Medical Center, which reduced catheter-induced urinary tract infections by more than 73%. Their success helped reduce healthcare-associated infections throughout the Hawaii market and save nearly $1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Hilo/Waimea primary care team also significantly reduced costs by promoting mail-order pharmacy options – saving about $100,000.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Looking ahead this year, the region plans to: Continue engaging all unit-based teams and involved the outer islands in ongoing affordability work.</a:t>
            </a:r>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26</a:t>
            </a:fld>
            <a:endParaRPr lang="en-US"/>
          </a:p>
        </p:txBody>
      </p:sp>
    </p:spTree>
    <p:extLst>
      <p:ext uri="{BB962C8B-B14F-4D97-AF65-F5344CB8AC3E}">
        <p14:creationId xmlns:p14="http://schemas.microsoft.com/office/powerpoint/2010/main" val="1628655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Hawaii achieved $3.88 million in cost savings – 25% above target.</a:t>
            </a:r>
          </a:p>
          <a:p>
            <a:pPr marL="171450" indent="-171450">
              <a:buFont typeface="Arial" panose="020B0604020202020204" pitchFamily="34" charset="0"/>
              <a:buChar char="•"/>
            </a:pPr>
            <a:r>
              <a:rPr lang="en-US" dirty="0"/>
              <a:t>Successes include increasing attendance, improving quality care by reducing healthcare-associated infections, and converting from Humira</a:t>
            </a:r>
            <a:r>
              <a:rPr lang="en-US" sz="1200" baseline="30000" dirty="0">
                <a:solidFill>
                  <a:srgbClr val="113E85"/>
                </a:solidFill>
              </a:rPr>
              <a:t>®</a:t>
            </a:r>
            <a:r>
              <a:rPr lang="en-US" dirty="0"/>
              <a:t> to </a:t>
            </a:r>
            <a:r>
              <a:rPr lang="en-US" dirty="0" err="1"/>
              <a:t>Amjevita</a:t>
            </a:r>
            <a:r>
              <a:rPr lang="en-US" sz="1200" baseline="30000" dirty="0">
                <a:solidFill>
                  <a:srgbClr val="113E85"/>
                </a:solidFill>
              </a:rPr>
              <a:t>™</a:t>
            </a:r>
            <a:r>
              <a:rPr lang="en-US" dirty="0"/>
              <a:t>.</a:t>
            </a:r>
          </a:p>
          <a:p>
            <a:pPr marL="171450" indent="-171450">
              <a:buFont typeface="Arial" panose="020B0604020202020204" pitchFamily="34" charset="0"/>
              <a:buChar char="•"/>
            </a:pPr>
            <a:r>
              <a:rPr lang="en-US" dirty="0"/>
              <a:t>Examples of noteworthy UBT projects include:</a:t>
            </a:r>
          </a:p>
          <a:p>
            <a:pPr marL="628650" lvl="1" indent="-171450">
              <a:buFont typeface="Arial" panose="020B0604020202020204" pitchFamily="34" charset="0"/>
              <a:buChar char="•"/>
            </a:pPr>
            <a:r>
              <a:rPr lang="en-US" dirty="0"/>
              <a:t>The ICU and Cardiovascular ICU team at Moanalua Medical Center, which reduced catheter-induced urinary tract infections by more than 73%. Their success helped reduce healthcare-associated infections throughout the Hawaii market and save nearly $1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Hilo/Waimea primary care team also significantly reduced costs by promoting mail-order pharmacy options – saving about $100,000.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Looking ahead this year, the region plans to: Continue engaging all unit-based teams and involved the outer islands in ongoing affordability work.</a:t>
            </a:r>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27</a:t>
            </a:fld>
            <a:endParaRPr lang="en-US"/>
          </a:p>
        </p:txBody>
      </p:sp>
    </p:spTree>
    <p:extLst>
      <p:ext uri="{BB962C8B-B14F-4D97-AF65-F5344CB8AC3E}">
        <p14:creationId xmlns:p14="http://schemas.microsoft.com/office/powerpoint/2010/main" val="258938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Hawaii achieved $3.88 million in cost savings – 25% above target.</a:t>
            </a:r>
          </a:p>
          <a:p>
            <a:pPr marL="171450" indent="-171450">
              <a:buFont typeface="Arial" panose="020B0604020202020204" pitchFamily="34" charset="0"/>
              <a:buChar char="•"/>
            </a:pPr>
            <a:r>
              <a:rPr lang="en-US" dirty="0"/>
              <a:t>Successes include increasing attendance, improving quality care by reducing healthcare-associated infections, and converting from Humira</a:t>
            </a:r>
            <a:r>
              <a:rPr lang="en-US" sz="1200" baseline="30000" dirty="0">
                <a:solidFill>
                  <a:srgbClr val="113E85"/>
                </a:solidFill>
              </a:rPr>
              <a:t>®</a:t>
            </a:r>
            <a:r>
              <a:rPr lang="en-US" dirty="0"/>
              <a:t> to </a:t>
            </a:r>
            <a:r>
              <a:rPr lang="en-US" dirty="0" err="1"/>
              <a:t>Amjevita</a:t>
            </a:r>
            <a:r>
              <a:rPr lang="en-US" sz="1200" baseline="30000" dirty="0">
                <a:solidFill>
                  <a:srgbClr val="113E85"/>
                </a:solidFill>
              </a:rPr>
              <a:t>™</a:t>
            </a:r>
            <a:r>
              <a:rPr lang="en-US" dirty="0"/>
              <a:t>.</a:t>
            </a:r>
          </a:p>
          <a:p>
            <a:pPr marL="171450" indent="-171450">
              <a:buFont typeface="Arial" panose="020B0604020202020204" pitchFamily="34" charset="0"/>
              <a:buChar char="•"/>
            </a:pPr>
            <a:r>
              <a:rPr lang="en-US" dirty="0"/>
              <a:t>Examples of noteworthy UBT projects include:</a:t>
            </a:r>
          </a:p>
          <a:p>
            <a:pPr marL="628650" lvl="1" indent="-171450">
              <a:buFont typeface="Arial" panose="020B0604020202020204" pitchFamily="34" charset="0"/>
              <a:buChar char="•"/>
            </a:pPr>
            <a:r>
              <a:rPr lang="en-US" dirty="0"/>
              <a:t>The ICU and Cardiovascular ICU team at Moanalua Medical Center, which reduced catheter-induced urinary tract infections by more than 73%. Their success helped reduce healthcare-associated infections throughout the Hawaii market and save nearly $1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Hilo/Waimea primary care team also significantly reduced costs by promoting mail-order pharmacy options – saving about $100,000.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Looking ahead this year, the region plans to: Continue engaging all unit-based teams and involved the outer islands in ongoing affordability work.</a:t>
            </a:r>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28</a:t>
            </a:fld>
            <a:endParaRPr lang="en-US"/>
          </a:p>
        </p:txBody>
      </p:sp>
    </p:spTree>
    <p:extLst>
      <p:ext uri="{BB962C8B-B14F-4D97-AF65-F5344CB8AC3E}">
        <p14:creationId xmlns:p14="http://schemas.microsoft.com/office/powerpoint/2010/main" val="11461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Hawaii achieved $3.88 million in cost savings – 25% above target.</a:t>
            </a:r>
          </a:p>
          <a:p>
            <a:pPr marL="171450" indent="-171450">
              <a:buFont typeface="Arial" panose="020B0604020202020204" pitchFamily="34" charset="0"/>
              <a:buChar char="•"/>
            </a:pPr>
            <a:r>
              <a:rPr lang="en-US" dirty="0"/>
              <a:t>Successes include increasing attendance, improving quality care by reducing healthcare-associated infections, and converting from Humira</a:t>
            </a:r>
            <a:r>
              <a:rPr lang="en-US" sz="1200" baseline="30000" dirty="0">
                <a:solidFill>
                  <a:srgbClr val="113E85"/>
                </a:solidFill>
              </a:rPr>
              <a:t>®</a:t>
            </a:r>
            <a:r>
              <a:rPr lang="en-US" dirty="0"/>
              <a:t> to </a:t>
            </a:r>
            <a:r>
              <a:rPr lang="en-US" dirty="0" err="1"/>
              <a:t>Amjevita</a:t>
            </a:r>
            <a:r>
              <a:rPr lang="en-US" sz="1200" baseline="30000" dirty="0">
                <a:solidFill>
                  <a:srgbClr val="113E85"/>
                </a:solidFill>
              </a:rPr>
              <a:t>™</a:t>
            </a:r>
            <a:r>
              <a:rPr lang="en-US" dirty="0"/>
              <a:t>.</a:t>
            </a:r>
          </a:p>
          <a:p>
            <a:pPr marL="171450" indent="-171450">
              <a:buFont typeface="Arial" panose="020B0604020202020204" pitchFamily="34" charset="0"/>
              <a:buChar char="•"/>
            </a:pPr>
            <a:r>
              <a:rPr lang="en-US" dirty="0"/>
              <a:t>Examples of noteworthy UBT projects include:</a:t>
            </a:r>
          </a:p>
          <a:p>
            <a:pPr marL="628650" lvl="1" indent="-171450">
              <a:buFont typeface="Arial" panose="020B0604020202020204" pitchFamily="34" charset="0"/>
              <a:buChar char="•"/>
            </a:pPr>
            <a:r>
              <a:rPr lang="en-US" dirty="0"/>
              <a:t>The ICU and Cardiovascular ICU team at Moanalua Medical Center, which reduced catheter-induced urinary tract infections by more than 73%. Their success helped reduce healthcare-associated infections throughout the Hawaii market and save nearly $1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Hilo/Waimea primary care team also significantly reduced costs by promoting mail-order pharmacy options – saving about $100,000.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Looking ahead this year, the region plans to: Continue engaging all unit-based teams and involved the outer islands in ongoing affordability work.</a:t>
            </a:r>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29</a:t>
            </a:fld>
            <a:endParaRPr lang="en-US"/>
          </a:p>
        </p:txBody>
      </p:sp>
    </p:spTree>
    <p:extLst>
      <p:ext uri="{BB962C8B-B14F-4D97-AF65-F5344CB8AC3E}">
        <p14:creationId xmlns:p14="http://schemas.microsoft.com/office/powerpoint/2010/main" val="3430674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82" y="4447153"/>
            <a:ext cx="5862410" cy="3638580"/>
          </a:xfrm>
        </p:spPr>
        <p:txBody>
          <a:bodyPr/>
          <a:lstStyle/>
          <a:p>
            <a:pPr marL="171450" indent="-171450">
              <a:buFont typeface="Arial" panose="020B0604020202020204" pitchFamily="34" charset="0"/>
              <a:buChar char="•"/>
            </a:pPr>
            <a:r>
              <a:rPr lang="en-US" dirty="0"/>
              <a:t>The National Affordability and Competitiveness Task Force </a:t>
            </a:r>
            <a:r>
              <a:rPr lang="en-US" b="0" i="0" u="none" strike="noStrike" dirty="0">
                <a:solidFill>
                  <a:srgbClr val="172B4D"/>
                </a:solidFill>
                <a:effectLst/>
                <a:latin typeface="-apple-system"/>
              </a:rPr>
              <a:t>was formed as part of the 2021 Alliance National Agreement to bring together labor and management together to explore issues of affordability, market position and competition across the program. </a:t>
            </a:r>
          </a:p>
          <a:p>
            <a:pPr marL="171450" indent="-171450">
              <a:buFont typeface="Arial" panose="020B0604020202020204" pitchFamily="34" charset="0"/>
              <a:buChar char="•"/>
            </a:pPr>
            <a:r>
              <a:rPr lang="en-US" dirty="0"/>
              <a:t>The national task force is accountable for:</a:t>
            </a:r>
          </a:p>
          <a:p>
            <a:pPr marL="628650" lvl="1" indent="-171450">
              <a:buFont typeface="Arial" panose="020B0604020202020204" pitchFamily="34" charset="0"/>
              <a:buChar char="•"/>
            </a:pPr>
            <a:r>
              <a:rPr lang="en-US" dirty="0"/>
              <a:t>Identifying cost saving and efficiency opportunities that can help meet the affordability goal of the Alliance Performance Sharing Program</a:t>
            </a:r>
          </a:p>
          <a:p>
            <a:pPr marL="628650" lvl="1" indent="-171450">
              <a:buFont typeface="Arial" panose="020B0604020202020204" pitchFamily="34" charset="0"/>
              <a:buChar char="•"/>
            </a:pPr>
            <a:r>
              <a:rPr lang="en-US" dirty="0"/>
              <a:t>Providing guidance to Kaiser Permanente and Alliance leaders in the regions concerning regional affordability and competitiveness task forces</a:t>
            </a:r>
          </a:p>
          <a:p>
            <a:pPr marL="628650" lvl="1" indent="-171450">
              <a:buFont typeface="Arial" panose="020B0604020202020204" pitchFamily="34" charset="0"/>
              <a:buChar char="•"/>
            </a:pPr>
            <a:r>
              <a:rPr lang="en-US" dirty="0"/>
              <a:t>Promoting and sharing effective practices that achieve affordability, revenue, and growth across the organization</a:t>
            </a:r>
          </a:p>
          <a:p>
            <a:pPr marL="628650" lvl="1" indent="-171450">
              <a:buFont typeface="Arial" panose="020B0604020202020204" pitchFamily="34" charset="0"/>
              <a:buChar char="•"/>
            </a:pPr>
            <a:r>
              <a:rPr lang="en-US" dirty="0"/>
              <a:t>Jointly educating managers and Alliance-represented workers about issues of competitiveness, affordability, and sustainability </a:t>
            </a:r>
          </a:p>
          <a:p>
            <a:pPr marL="171450" indent="-171450">
              <a:buFont typeface="Arial" panose="020B0604020202020204" pitchFamily="34" charset="0"/>
              <a:buChar char="•"/>
            </a:pPr>
            <a:r>
              <a:rPr lang="en-US" dirty="0"/>
              <a:t>In addition to the national task force, there are 7 regional task forces in Colorado, Georgia, Hawaii, the Mid-Atlantic States, Northwest, Southern California, and Washington.</a:t>
            </a:r>
          </a:p>
          <a:p>
            <a:endParaRPr lang="en-US" dirty="0"/>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3</a:t>
            </a:fld>
            <a:endParaRPr lang="en-US"/>
          </a:p>
        </p:txBody>
      </p:sp>
    </p:spTree>
    <p:extLst>
      <p:ext uri="{BB962C8B-B14F-4D97-AF65-F5344CB8AC3E}">
        <p14:creationId xmlns:p14="http://schemas.microsoft.com/office/powerpoint/2010/main" val="1224042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Hawaii achieved $3.88 million in cost savings – 25% above target.</a:t>
            </a:r>
          </a:p>
          <a:p>
            <a:pPr marL="171450" indent="-171450">
              <a:buFont typeface="Arial" panose="020B0604020202020204" pitchFamily="34" charset="0"/>
              <a:buChar char="•"/>
            </a:pPr>
            <a:r>
              <a:rPr lang="en-US" dirty="0"/>
              <a:t>Successes include increasing attendance, improving quality care by reducing healthcare-associated infections, and converting from Humira</a:t>
            </a:r>
            <a:r>
              <a:rPr lang="en-US" sz="1200" baseline="30000" dirty="0">
                <a:solidFill>
                  <a:srgbClr val="113E85"/>
                </a:solidFill>
              </a:rPr>
              <a:t>®</a:t>
            </a:r>
            <a:r>
              <a:rPr lang="en-US" dirty="0"/>
              <a:t> to </a:t>
            </a:r>
            <a:r>
              <a:rPr lang="en-US" dirty="0" err="1"/>
              <a:t>Amjevita</a:t>
            </a:r>
            <a:r>
              <a:rPr lang="en-US" sz="1200" baseline="30000" dirty="0">
                <a:solidFill>
                  <a:srgbClr val="113E85"/>
                </a:solidFill>
              </a:rPr>
              <a:t>™</a:t>
            </a:r>
            <a:r>
              <a:rPr lang="en-US" dirty="0"/>
              <a:t>.</a:t>
            </a:r>
          </a:p>
          <a:p>
            <a:pPr marL="171450" indent="-171450">
              <a:buFont typeface="Arial" panose="020B0604020202020204" pitchFamily="34" charset="0"/>
              <a:buChar char="•"/>
            </a:pPr>
            <a:r>
              <a:rPr lang="en-US" dirty="0"/>
              <a:t>Examples of noteworthy UBT projects include:</a:t>
            </a:r>
          </a:p>
          <a:p>
            <a:pPr marL="628650" lvl="1" indent="-171450">
              <a:buFont typeface="Arial" panose="020B0604020202020204" pitchFamily="34" charset="0"/>
              <a:buChar char="•"/>
            </a:pPr>
            <a:r>
              <a:rPr lang="en-US" dirty="0"/>
              <a:t>The ICU and Cardiovascular ICU team at Moanalua Medical Center, which reduced catheter-induced urinary tract infections by more than 73%. Their success helped reduce healthcare-associated infections throughout the Hawaii market and save nearly $1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Hilo/Waimea primary care team also significantly reduced costs by promoting mail-order pharmacy options – saving about $100,000.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Looking ahead this year, the region plans to: Continue engaging all unit-based teams and involved the outer islands in ongoing affordability work.</a:t>
            </a:r>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30</a:t>
            </a:fld>
            <a:endParaRPr lang="en-US"/>
          </a:p>
        </p:txBody>
      </p:sp>
    </p:spTree>
    <p:extLst>
      <p:ext uri="{BB962C8B-B14F-4D97-AF65-F5344CB8AC3E}">
        <p14:creationId xmlns:p14="http://schemas.microsoft.com/office/powerpoint/2010/main" val="695882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Hawaii achieved $3.88 million in cost savings – 25% above target.</a:t>
            </a:r>
          </a:p>
          <a:p>
            <a:pPr marL="171450" indent="-171450">
              <a:buFont typeface="Arial" panose="020B0604020202020204" pitchFamily="34" charset="0"/>
              <a:buChar char="•"/>
            </a:pPr>
            <a:r>
              <a:rPr lang="en-US" dirty="0"/>
              <a:t>Successes include increasing attendance, improving quality care by reducing healthcare-associated infections, and converting from Humira</a:t>
            </a:r>
            <a:r>
              <a:rPr lang="en-US" sz="1200" baseline="30000" dirty="0">
                <a:solidFill>
                  <a:srgbClr val="113E85"/>
                </a:solidFill>
              </a:rPr>
              <a:t>®</a:t>
            </a:r>
            <a:r>
              <a:rPr lang="en-US" dirty="0"/>
              <a:t> to </a:t>
            </a:r>
            <a:r>
              <a:rPr lang="en-US" dirty="0" err="1"/>
              <a:t>Amjevita</a:t>
            </a:r>
            <a:r>
              <a:rPr lang="en-US" sz="1200" baseline="30000" dirty="0">
                <a:solidFill>
                  <a:srgbClr val="113E85"/>
                </a:solidFill>
              </a:rPr>
              <a:t>™</a:t>
            </a:r>
            <a:r>
              <a:rPr lang="en-US" dirty="0"/>
              <a:t>.</a:t>
            </a:r>
          </a:p>
          <a:p>
            <a:pPr marL="171450" indent="-171450">
              <a:buFont typeface="Arial" panose="020B0604020202020204" pitchFamily="34" charset="0"/>
              <a:buChar char="•"/>
            </a:pPr>
            <a:r>
              <a:rPr lang="en-US" dirty="0"/>
              <a:t>Examples of noteworthy UBT projects include:</a:t>
            </a:r>
          </a:p>
          <a:p>
            <a:pPr marL="628650" lvl="1" indent="-171450">
              <a:buFont typeface="Arial" panose="020B0604020202020204" pitchFamily="34" charset="0"/>
              <a:buChar char="•"/>
            </a:pPr>
            <a:r>
              <a:rPr lang="en-US" dirty="0"/>
              <a:t>The ICU and Cardiovascular ICU team at Moanalua Medical Center, which reduced catheter-induced urinary tract infections by more than 73%. Their success helped reduce healthcare-associated infections throughout the Hawaii market and save nearly $1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Hilo/Waimea primary care team also significantly reduced costs by promoting mail-order pharmacy options – saving about $100,000.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Looking ahead this year, the region plans to: Continue engaging all unit-based teams and involved the outer islands in ongoing affordability work.</a:t>
            </a:r>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31</a:t>
            </a:fld>
            <a:endParaRPr lang="en-US"/>
          </a:p>
        </p:txBody>
      </p:sp>
    </p:spTree>
    <p:extLst>
      <p:ext uri="{BB962C8B-B14F-4D97-AF65-F5344CB8AC3E}">
        <p14:creationId xmlns:p14="http://schemas.microsoft.com/office/powerpoint/2010/main" val="893987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Hawaii achieved $3.88 million in cost savings – 25% above target.</a:t>
            </a:r>
          </a:p>
          <a:p>
            <a:pPr marL="171450" indent="-171450">
              <a:buFont typeface="Arial" panose="020B0604020202020204" pitchFamily="34" charset="0"/>
              <a:buChar char="•"/>
            </a:pPr>
            <a:r>
              <a:rPr lang="en-US" dirty="0"/>
              <a:t>Successes include increasing attendance, improving quality care by reducing healthcare-associated infections, and converting from Humira</a:t>
            </a:r>
            <a:r>
              <a:rPr lang="en-US" sz="1200" baseline="30000" dirty="0">
                <a:solidFill>
                  <a:srgbClr val="113E85"/>
                </a:solidFill>
              </a:rPr>
              <a:t>®</a:t>
            </a:r>
            <a:r>
              <a:rPr lang="en-US" dirty="0"/>
              <a:t> to </a:t>
            </a:r>
            <a:r>
              <a:rPr lang="en-US" dirty="0" err="1"/>
              <a:t>Amjevita</a:t>
            </a:r>
            <a:r>
              <a:rPr lang="en-US" sz="1200" baseline="30000" dirty="0">
                <a:solidFill>
                  <a:srgbClr val="113E85"/>
                </a:solidFill>
              </a:rPr>
              <a:t>™</a:t>
            </a:r>
            <a:r>
              <a:rPr lang="en-US" dirty="0"/>
              <a:t>.</a:t>
            </a:r>
          </a:p>
          <a:p>
            <a:pPr marL="171450" indent="-171450">
              <a:buFont typeface="Arial" panose="020B0604020202020204" pitchFamily="34" charset="0"/>
              <a:buChar char="•"/>
            </a:pPr>
            <a:r>
              <a:rPr lang="en-US" dirty="0"/>
              <a:t>Examples of noteworthy UBT projects include:</a:t>
            </a:r>
          </a:p>
          <a:p>
            <a:pPr marL="628650" lvl="1" indent="-171450">
              <a:buFont typeface="Arial" panose="020B0604020202020204" pitchFamily="34" charset="0"/>
              <a:buChar char="•"/>
            </a:pPr>
            <a:r>
              <a:rPr lang="en-US" dirty="0"/>
              <a:t>The ICU and Cardiovascular ICU team at Moanalua Medical Center, which reduced catheter-induced urinary tract infections by more than 73%. Their success helped reduce healthcare-associated infections throughout the Hawaii market and save nearly $1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Hilo/Waimea primary care team also significantly reduced costs by promoting mail-order pharmacy options – saving about $100,000.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Looking ahead this year, the region plans to: Continue engaging all unit-based teams and involved the outer islands in ongoing affordability work.</a:t>
            </a:r>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32</a:t>
            </a:fld>
            <a:endParaRPr lang="en-US"/>
          </a:p>
        </p:txBody>
      </p:sp>
    </p:spTree>
    <p:extLst>
      <p:ext uri="{BB962C8B-B14F-4D97-AF65-F5344CB8AC3E}">
        <p14:creationId xmlns:p14="http://schemas.microsoft.com/office/powerpoint/2010/main" val="2118907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Hawaii achieved $3.88 million in cost savings – 25% above target.</a:t>
            </a:r>
          </a:p>
          <a:p>
            <a:pPr marL="171450" indent="-171450">
              <a:buFont typeface="Arial" panose="020B0604020202020204" pitchFamily="34" charset="0"/>
              <a:buChar char="•"/>
            </a:pPr>
            <a:r>
              <a:rPr lang="en-US" dirty="0"/>
              <a:t>Successes include increasing attendance, improving quality care by reducing healthcare-associated infections, and converting from Humira</a:t>
            </a:r>
            <a:r>
              <a:rPr lang="en-US" sz="1200" baseline="30000" dirty="0">
                <a:solidFill>
                  <a:srgbClr val="113E85"/>
                </a:solidFill>
              </a:rPr>
              <a:t>®</a:t>
            </a:r>
            <a:r>
              <a:rPr lang="en-US" dirty="0"/>
              <a:t> to </a:t>
            </a:r>
            <a:r>
              <a:rPr lang="en-US" dirty="0" err="1"/>
              <a:t>Amjevita</a:t>
            </a:r>
            <a:r>
              <a:rPr lang="en-US" sz="1200" baseline="30000" dirty="0">
                <a:solidFill>
                  <a:srgbClr val="113E85"/>
                </a:solidFill>
              </a:rPr>
              <a:t>™</a:t>
            </a:r>
            <a:r>
              <a:rPr lang="en-US" dirty="0"/>
              <a:t>.</a:t>
            </a:r>
          </a:p>
          <a:p>
            <a:pPr marL="171450" indent="-171450">
              <a:buFont typeface="Arial" panose="020B0604020202020204" pitchFamily="34" charset="0"/>
              <a:buChar char="•"/>
            </a:pPr>
            <a:r>
              <a:rPr lang="en-US" dirty="0"/>
              <a:t>Examples of noteworthy UBT projects include:</a:t>
            </a:r>
          </a:p>
          <a:p>
            <a:pPr marL="628650" lvl="1" indent="-171450">
              <a:buFont typeface="Arial" panose="020B0604020202020204" pitchFamily="34" charset="0"/>
              <a:buChar char="•"/>
            </a:pPr>
            <a:r>
              <a:rPr lang="en-US" dirty="0"/>
              <a:t>The ICU and Cardiovascular ICU team at Moanalua Medical Center, which reduced catheter-induced urinary tract infections by more than 73%. Their success helped reduce healthcare-associated infections throughout the Hawaii market and save nearly $1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Hilo/Waimea primary care team also significantly reduced costs by promoting mail-order pharmacy options – saving about $100,000.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Looking ahead this year, the region plans to: Continue engaging all unit-based teams and involved the outer islands in ongoing affordability work.</a:t>
            </a:r>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33</a:t>
            </a:fld>
            <a:endParaRPr lang="en-US"/>
          </a:p>
        </p:txBody>
      </p:sp>
    </p:spTree>
    <p:extLst>
      <p:ext uri="{BB962C8B-B14F-4D97-AF65-F5344CB8AC3E}">
        <p14:creationId xmlns:p14="http://schemas.microsoft.com/office/powerpoint/2010/main" val="2705538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Hawaii achieved $3.88 million in cost savings – 25% above target.</a:t>
            </a:r>
          </a:p>
          <a:p>
            <a:pPr marL="171450" indent="-171450">
              <a:buFont typeface="Arial" panose="020B0604020202020204" pitchFamily="34" charset="0"/>
              <a:buChar char="•"/>
            </a:pPr>
            <a:r>
              <a:rPr lang="en-US" dirty="0"/>
              <a:t>Successes include increasing attendance, improving quality care by reducing healthcare-associated infections, and converting from Humira</a:t>
            </a:r>
            <a:r>
              <a:rPr lang="en-US" sz="1200" baseline="30000" dirty="0">
                <a:solidFill>
                  <a:srgbClr val="113E85"/>
                </a:solidFill>
              </a:rPr>
              <a:t>®</a:t>
            </a:r>
            <a:r>
              <a:rPr lang="en-US" dirty="0"/>
              <a:t> to </a:t>
            </a:r>
            <a:r>
              <a:rPr lang="en-US" dirty="0" err="1"/>
              <a:t>Amjevita</a:t>
            </a:r>
            <a:r>
              <a:rPr lang="en-US" sz="1200" baseline="30000" dirty="0">
                <a:solidFill>
                  <a:srgbClr val="113E85"/>
                </a:solidFill>
              </a:rPr>
              <a:t>™</a:t>
            </a:r>
            <a:r>
              <a:rPr lang="en-US" dirty="0"/>
              <a:t>.</a:t>
            </a:r>
          </a:p>
          <a:p>
            <a:pPr marL="171450" indent="-171450">
              <a:buFont typeface="Arial" panose="020B0604020202020204" pitchFamily="34" charset="0"/>
              <a:buChar char="•"/>
            </a:pPr>
            <a:r>
              <a:rPr lang="en-US" dirty="0"/>
              <a:t>Examples of noteworthy UBT projects include:</a:t>
            </a:r>
          </a:p>
          <a:p>
            <a:pPr marL="628650" lvl="1" indent="-171450">
              <a:buFont typeface="Arial" panose="020B0604020202020204" pitchFamily="34" charset="0"/>
              <a:buChar char="•"/>
            </a:pPr>
            <a:r>
              <a:rPr lang="en-US" dirty="0"/>
              <a:t>The ICU and Cardiovascular ICU team at Moanalua Medical Center, which reduced catheter-induced urinary tract infections by more than 73%. Their success helped reduce healthcare-associated infections throughout the Hawaii market and save nearly $1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Hilo/Waimea primary care team also significantly reduced costs by promoting mail-order pharmacy options – saving about $100,000.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Looking ahead this year, the region plans to: Continue engaging all unit-based teams and involved the outer islands in ongoing affordability work.</a:t>
            </a:r>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34</a:t>
            </a:fld>
            <a:endParaRPr lang="en-US"/>
          </a:p>
        </p:txBody>
      </p:sp>
    </p:spTree>
    <p:extLst>
      <p:ext uri="{BB962C8B-B14F-4D97-AF65-F5344CB8AC3E}">
        <p14:creationId xmlns:p14="http://schemas.microsoft.com/office/powerpoint/2010/main" val="2604477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Hawaii achieved $3.88 million in cost savings – 25% above target.</a:t>
            </a:r>
          </a:p>
          <a:p>
            <a:pPr marL="171450" indent="-171450">
              <a:buFont typeface="Arial" panose="020B0604020202020204" pitchFamily="34" charset="0"/>
              <a:buChar char="•"/>
            </a:pPr>
            <a:r>
              <a:rPr lang="en-US" dirty="0"/>
              <a:t>Successes include increasing attendance, improving quality care by reducing healthcare-associated infections, and converting from Humira</a:t>
            </a:r>
            <a:r>
              <a:rPr lang="en-US" sz="1200" baseline="30000" dirty="0">
                <a:solidFill>
                  <a:srgbClr val="113E85"/>
                </a:solidFill>
              </a:rPr>
              <a:t>®</a:t>
            </a:r>
            <a:r>
              <a:rPr lang="en-US" dirty="0"/>
              <a:t> to </a:t>
            </a:r>
            <a:r>
              <a:rPr lang="en-US" dirty="0" err="1"/>
              <a:t>Amjevita</a:t>
            </a:r>
            <a:r>
              <a:rPr lang="en-US" sz="1200" baseline="30000" dirty="0">
                <a:solidFill>
                  <a:srgbClr val="113E85"/>
                </a:solidFill>
              </a:rPr>
              <a:t>™</a:t>
            </a:r>
            <a:r>
              <a:rPr lang="en-US" dirty="0"/>
              <a:t>.</a:t>
            </a:r>
          </a:p>
          <a:p>
            <a:pPr marL="171450" indent="-171450">
              <a:buFont typeface="Arial" panose="020B0604020202020204" pitchFamily="34" charset="0"/>
              <a:buChar char="•"/>
            </a:pPr>
            <a:r>
              <a:rPr lang="en-US" dirty="0"/>
              <a:t>Examples of noteworthy UBT projects include:</a:t>
            </a:r>
          </a:p>
          <a:p>
            <a:pPr marL="628650" lvl="1" indent="-171450">
              <a:buFont typeface="Arial" panose="020B0604020202020204" pitchFamily="34" charset="0"/>
              <a:buChar char="•"/>
            </a:pPr>
            <a:r>
              <a:rPr lang="en-US" dirty="0"/>
              <a:t>The ICU and Cardiovascular ICU team at Moanalua Medical Center, which reduced catheter-induced urinary tract infections by more than 73%. Their success helped reduce healthcare-associated infections throughout the Hawaii market and save nearly $1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Hilo/Waimea primary care team also significantly reduced costs by promoting mail-order pharmacy options – saving about $100,000.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Looking ahead this year, the region plans to: Continue engaging all unit-based teams and involved the outer islands in ongoing affordability work.</a:t>
            </a:r>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35</a:t>
            </a:fld>
            <a:endParaRPr lang="en-US"/>
          </a:p>
        </p:txBody>
      </p:sp>
    </p:spTree>
    <p:extLst>
      <p:ext uri="{BB962C8B-B14F-4D97-AF65-F5344CB8AC3E}">
        <p14:creationId xmlns:p14="http://schemas.microsoft.com/office/powerpoint/2010/main" val="530188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Mid-Atlantic achieved $5.38 million in savings – 49% above target.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biggest cost savings comes from the region’s Continuum of Care initiative, which embeds patient care coordinators in urgent care and advanced urgent care units to help reduce unnecessary hospitalizations and emergency room visits.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Begun in June 2023 as a pilot, the program has reduced the ‘Average Daily Transfer Rate’ from urgent care units to hospitals.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project’s success is attracting attention. Urgent care units in other markets are looking to adopt a similar approach to reduce hospitalizations and emergency room referrals.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the region plans to: Enhance collaboration with operational leaders to assist with affordability projects and align task force work with regional priorities.</a:t>
            </a: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36</a:t>
            </a:fld>
            <a:endParaRPr lang="en-US"/>
          </a:p>
        </p:txBody>
      </p:sp>
    </p:spTree>
    <p:extLst>
      <p:ext uri="{BB962C8B-B14F-4D97-AF65-F5344CB8AC3E}">
        <p14:creationId xmlns:p14="http://schemas.microsoft.com/office/powerpoint/2010/main" val="140945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Mid-Atlantic achieved $5.38 million in savings – 49% above target.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biggest cost savings comes from the region’s Continuum of Care initiative, which embeds patient care coordinators in urgent care and advanced urgent care units to help reduce unnecessary hospitalizations and emergency room visits.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Begun in June 2023 as a pilot, the program has reduced the ‘Average Daily Transfer Rate’ from urgent care units to hospitals.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project’s success is attracting attention. Urgent care units in other markets are looking to adopt a similar approach to reduce hospitalizations and emergency room referrals.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the region plans to: Enhance collaboration with operational leaders to assist with affordability projects and align task force work with regional priorities.</a:t>
            </a:r>
          </a:p>
        </p:txBody>
      </p:sp>
      <p:sp>
        <p:nvSpPr>
          <p:cNvPr id="4" name="Slide Number Placeholder 3"/>
          <p:cNvSpPr>
            <a:spLocks noGrp="1"/>
          </p:cNvSpPr>
          <p:nvPr>
            <p:ph type="sldNum" sz="quarter" idx="5"/>
          </p:nvPr>
        </p:nvSpPr>
        <p:spPr/>
        <p:txBody>
          <a:bodyPr/>
          <a:lstStyle/>
          <a:p>
            <a:fld id="{C5159A64-0635-F14D-B001-BE94C02CFEB0}" type="slidenum">
              <a:rPr lang="en-US" smtClean="0"/>
              <a:t>37</a:t>
            </a:fld>
            <a:endParaRPr lang="en-US"/>
          </a:p>
        </p:txBody>
      </p:sp>
    </p:spTree>
    <p:extLst>
      <p:ext uri="{BB962C8B-B14F-4D97-AF65-F5344CB8AC3E}">
        <p14:creationId xmlns:p14="http://schemas.microsoft.com/office/powerpoint/2010/main" val="1854049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Mid-Atlantic achieved $5.38 million in savings – 49% above target.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biggest cost savings comes from the region’s Continuum of Care initiative, which embeds patient care coordinators in urgent care and advanced urgent care units to help reduce unnecessary hospitalizations and emergency room visits.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Begun in June 2023 as a pilot, the program has reduced the ‘Average Daily Transfer Rate’ from urgent care units to hospitals.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project’s success is attracting attention. Urgent care units in other markets are looking to adopt a similar approach to reduce hospitalizations and emergency room referrals.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the region plans to: Enhance collaboration with operational leaders to assist with affordability projects and align task force work with regional priorities.</a:t>
            </a:r>
          </a:p>
        </p:txBody>
      </p:sp>
      <p:sp>
        <p:nvSpPr>
          <p:cNvPr id="4" name="Slide Number Placeholder 3"/>
          <p:cNvSpPr>
            <a:spLocks noGrp="1"/>
          </p:cNvSpPr>
          <p:nvPr>
            <p:ph type="sldNum" sz="quarter" idx="5"/>
          </p:nvPr>
        </p:nvSpPr>
        <p:spPr/>
        <p:txBody>
          <a:bodyPr/>
          <a:lstStyle/>
          <a:p>
            <a:fld id="{C5159A64-0635-F14D-B001-BE94C02CFEB0}" type="slidenum">
              <a:rPr lang="en-US" smtClean="0"/>
              <a:t>38</a:t>
            </a:fld>
            <a:endParaRPr lang="en-US"/>
          </a:p>
        </p:txBody>
      </p:sp>
    </p:spTree>
    <p:extLst>
      <p:ext uri="{BB962C8B-B14F-4D97-AF65-F5344CB8AC3E}">
        <p14:creationId xmlns:p14="http://schemas.microsoft.com/office/powerpoint/2010/main" val="1655661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Mid-Atlantic achieved $5.38 million in savings – 49% above target.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biggest cost savings comes from the region’s Continuum of Care initiative, which embeds patient care coordinators in urgent care and advanced urgent care units to help reduce unnecessary hospitalizations and emergency room visits.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Begun in June 2023 as a pilot, the program has reduced the ‘Average Daily Transfer Rate’ from urgent care units to hospitals.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project’s success is attracting attention. Urgent care units in other markets are looking to adopt a similar approach to reduce hospitalizations and emergency room referrals.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the region plans to: Enhance collaboration with operational leaders to assist with affordability projects and align task force work with regional priorities.</a:t>
            </a:r>
          </a:p>
        </p:txBody>
      </p:sp>
      <p:sp>
        <p:nvSpPr>
          <p:cNvPr id="4" name="Slide Number Placeholder 3"/>
          <p:cNvSpPr>
            <a:spLocks noGrp="1"/>
          </p:cNvSpPr>
          <p:nvPr>
            <p:ph type="sldNum" sz="quarter" idx="5"/>
          </p:nvPr>
        </p:nvSpPr>
        <p:spPr/>
        <p:txBody>
          <a:bodyPr/>
          <a:lstStyle/>
          <a:p>
            <a:fld id="{C5159A64-0635-F14D-B001-BE94C02CFEB0}" type="slidenum">
              <a:rPr lang="en-US" smtClean="0"/>
              <a:t>39</a:t>
            </a:fld>
            <a:endParaRPr lang="en-US"/>
          </a:p>
        </p:txBody>
      </p:sp>
    </p:spTree>
    <p:extLst>
      <p:ext uri="{BB962C8B-B14F-4D97-AF65-F5344CB8AC3E}">
        <p14:creationId xmlns:p14="http://schemas.microsoft.com/office/powerpoint/2010/main" val="1297662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Alliance of Health Care Unions: </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Jonathon Baker, Vice President, OFNHP Local 5017</a:t>
            </a:r>
          </a:p>
          <a:p>
            <a:pPr marL="342900" marR="0" lvl="0" indent="-342900">
              <a:spcBef>
                <a:spcPts val="0"/>
              </a:spcBef>
              <a:spcAft>
                <a:spcPts val="0"/>
              </a:spcAft>
              <a:buFont typeface="Symbol" pitchFamily="2" charset="2"/>
              <a:buChar char=""/>
            </a:pPr>
            <a:r>
              <a:rPr lang="en-US" sz="1800" dirty="0" err="1">
                <a:effectLst/>
                <a:latin typeface="Calibri" panose="020F0502020204030204" pitchFamily="34" charset="0"/>
                <a:ea typeface="Calibri" panose="020F0502020204030204" pitchFamily="34" charset="0"/>
              </a:rPr>
              <a:t>Micheal</a:t>
            </a:r>
            <a:r>
              <a:rPr lang="en-US" sz="1800" dirty="0">
                <a:effectLst/>
                <a:latin typeface="Calibri" panose="020F0502020204030204" pitchFamily="34" charset="0"/>
                <a:ea typeface="Calibri" panose="020F0502020204030204" pitchFamily="34" charset="0"/>
              </a:rPr>
              <a:t> Barnett, President, USW Local 7600</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Nate Bernstein, Healthcare Director, UFCW Local 7 </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Sandra Flores, Chief of Staff, Alliance of Health Care Unions</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Charmaine Morales, President, UNAC/UHCP</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Kaiser Permanente:</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Camille </a:t>
            </a:r>
            <a:r>
              <a:rPr lang="en-US" sz="1800" dirty="0" err="1">
                <a:effectLst/>
                <a:latin typeface="Calibri" panose="020F0502020204030204" pitchFamily="34" charset="0"/>
                <a:ea typeface="Calibri" panose="020F0502020204030204" pitchFamily="34" charset="0"/>
              </a:rPr>
              <a:t>Applin</a:t>
            </a:r>
            <a:r>
              <a:rPr lang="en-US" sz="1800" dirty="0">
                <a:effectLst/>
                <a:latin typeface="Calibri" panose="020F0502020204030204" pitchFamily="34" charset="0"/>
                <a:ea typeface="Calibri" panose="020F0502020204030204" pitchFamily="34" charset="0"/>
              </a:rPr>
              <a:t>-Jones, Vice President, Ambulatory Care and Clinical Services, Northwest</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CJ Bhalla, Senior Vice President and Chief Financial Officer, Northern California</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Sylvia </a:t>
            </a:r>
            <a:r>
              <a:rPr lang="en-US" sz="1800" dirty="0" err="1">
                <a:effectLst/>
                <a:latin typeface="Calibri" panose="020F0502020204030204" pitchFamily="34" charset="0"/>
                <a:ea typeface="Calibri" panose="020F0502020204030204" pitchFamily="34" charset="0"/>
              </a:rPr>
              <a:t>Everroad</a:t>
            </a:r>
            <a:r>
              <a:rPr lang="en-US" sz="1800" dirty="0">
                <a:effectLst/>
                <a:latin typeface="Calibri" panose="020F0502020204030204" pitchFamily="34" charset="0"/>
                <a:ea typeface="Calibri" panose="020F0502020204030204" pitchFamily="34" charset="0"/>
              </a:rPr>
              <a:t>, Chief Operating Officer (retired), Southern California Permanente Medical Group </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Leslie McKendrick, Senior Vice President and Chief Operating Officer, Southern California and Hawaii</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rPr>
              <a:t>Jack </a:t>
            </a:r>
            <a:r>
              <a:rPr lang="en-US" sz="1800" dirty="0" err="1">
                <a:effectLst/>
                <a:latin typeface="Calibri" panose="020F0502020204030204" pitchFamily="34" charset="0"/>
                <a:ea typeface="Calibri" panose="020F0502020204030204" pitchFamily="34" charset="0"/>
              </a:rPr>
              <a:t>Weberski</a:t>
            </a:r>
            <a:r>
              <a:rPr lang="en-US" sz="1800" dirty="0">
                <a:effectLst/>
                <a:latin typeface="Calibri" panose="020F0502020204030204" pitchFamily="34" charset="0"/>
                <a:ea typeface="Calibri" panose="020F0502020204030204" pitchFamily="34" charset="0"/>
              </a:rPr>
              <a:t>, Vice President (Economics), National Labor Relations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Tri-Chairs:</a:t>
            </a:r>
          </a:p>
          <a:p>
            <a:pPr marL="171450" marR="0" indent="-1714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Jim Pruitt, vice president of Labor Relations, The Permanente Federation </a:t>
            </a:r>
          </a:p>
          <a:p>
            <a:pPr marL="171450" marR="0" indent="-1714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Hal Ruddick, executive director, Alliance of Health Care Unions</a:t>
            </a:r>
          </a:p>
          <a:p>
            <a:pPr marL="171450" marR="0" indent="-1714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Steve Shields, senior vice president, National Labor Relations &amp; Office of Labor Management Partnership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Executive Sponsors:</a:t>
            </a:r>
          </a:p>
          <a:p>
            <a:pPr marL="342900" marR="0" lvl="0" indent="-342900">
              <a:lnSpc>
                <a:spcPct val="107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Chris Grant, Chief Operating Officer, Permanente Federation</a:t>
            </a:r>
          </a:p>
          <a:p>
            <a:pPr marL="342900" marR="0" lvl="0" indent="-342900">
              <a:lnSpc>
                <a:spcPct val="107000"/>
              </a:lnSpc>
              <a:spcBef>
                <a:spcPts val="0"/>
              </a:spcBef>
              <a:spcAft>
                <a:spcPts val="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Arlene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Peasnall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Senior Vice President for Human Resources, Kaiser Permanente</a:t>
            </a:r>
          </a:p>
          <a:p>
            <a:pPr marL="342900" marR="0" lvl="0" indent="-342900">
              <a:lnSpc>
                <a:spcPct val="107000"/>
              </a:lnSpc>
              <a:spcBef>
                <a:spcPts val="0"/>
              </a:spcBef>
              <a:spcAft>
                <a:spcPts val="800"/>
              </a:spcAft>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Hal Ruddick, Executive Director, Alliance of Health Care Unions</a:t>
            </a:r>
          </a:p>
        </p:txBody>
      </p:sp>
      <p:sp>
        <p:nvSpPr>
          <p:cNvPr id="4" name="Slide Number Placeholder 3"/>
          <p:cNvSpPr>
            <a:spLocks noGrp="1"/>
          </p:cNvSpPr>
          <p:nvPr>
            <p:ph type="sldNum" sz="quarter" idx="5"/>
          </p:nvPr>
        </p:nvSpPr>
        <p:spPr/>
        <p:txBody>
          <a:bodyPr/>
          <a:lstStyle/>
          <a:p>
            <a:fld id="{C5159A64-0635-F14D-B001-BE94C02CFEB0}" type="slidenum">
              <a:rPr lang="en-US" smtClean="0"/>
              <a:t>4</a:t>
            </a:fld>
            <a:endParaRPr lang="en-US"/>
          </a:p>
        </p:txBody>
      </p:sp>
    </p:spTree>
    <p:extLst>
      <p:ext uri="{BB962C8B-B14F-4D97-AF65-F5344CB8AC3E}">
        <p14:creationId xmlns:p14="http://schemas.microsoft.com/office/powerpoint/2010/main" val="1024084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Mid-Atlantic achieved $5.38 million in savings – 49% above target.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biggest cost savings comes from the region’s Continuum of Care initiative, which embeds patient care coordinators in urgent care and advanced urgent care units to help reduce unnecessary hospitalizations and emergency room visits.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Begun in June 2023 as a pilot, the program has reduced the ‘Average Daily Transfer Rate’ from urgent care units to hospitals.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project’s success is attracting attention. Urgent care units in other markets are looking to adopt a similar approach to reduce hospitalizations and emergency room referrals.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the region plans to: Enhance collaboration with operational leaders to assist with affordability projects and align task force work with regional priorities.</a:t>
            </a:r>
          </a:p>
        </p:txBody>
      </p:sp>
      <p:sp>
        <p:nvSpPr>
          <p:cNvPr id="4" name="Slide Number Placeholder 3"/>
          <p:cNvSpPr>
            <a:spLocks noGrp="1"/>
          </p:cNvSpPr>
          <p:nvPr>
            <p:ph type="sldNum" sz="quarter" idx="5"/>
          </p:nvPr>
        </p:nvSpPr>
        <p:spPr/>
        <p:txBody>
          <a:bodyPr/>
          <a:lstStyle/>
          <a:p>
            <a:fld id="{C5159A64-0635-F14D-B001-BE94C02CFEB0}" type="slidenum">
              <a:rPr lang="en-US" smtClean="0"/>
              <a:t>40</a:t>
            </a:fld>
            <a:endParaRPr lang="en-US"/>
          </a:p>
        </p:txBody>
      </p:sp>
    </p:spTree>
    <p:extLst>
      <p:ext uri="{BB962C8B-B14F-4D97-AF65-F5344CB8AC3E}">
        <p14:creationId xmlns:p14="http://schemas.microsoft.com/office/powerpoint/2010/main" val="2300763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Mid-Atlantic achieved $5.38 million in savings – 49% above target.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biggest cost savings comes from the region’s Continuum of Care initiative, which embeds patient care coordinators in urgent care and advanced urgent care units to help reduce unnecessary hospitalizations and emergency room visits.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Begun in June 2023 as a pilot, the program has reduced the ‘Average Daily Transfer Rate’ from urgent care units to hospitals.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project’s success is attracting attention. Urgent care units in other markets are looking to adopt a similar approach to reduce hospitalizations and emergency room referrals.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the region plans to: Enhance collaboration with operational leaders to assist with affordability projects and align task force work with regional priorities.</a:t>
            </a:r>
          </a:p>
        </p:txBody>
      </p:sp>
      <p:sp>
        <p:nvSpPr>
          <p:cNvPr id="4" name="Slide Number Placeholder 3"/>
          <p:cNvSpPr>
            <a:spLocks noGrp="1"/>
          </p:cNvSpPr>
          <p:nvPr>
            <p:ph type="sldNum" sz="quarter" idx="5"/>
          </p:nvPr>
        </p:nvSpPr>
        <p:spPr/>
        <p:txBody>
          <a:bodyPr/>
          <a:lstStyle/>
          <a:p>
            <a:fld id="{C5159A64-0635-F14D-B001-BE94C02CFEB0}" type="slidenum">
              <a:rPr lang="en-US" smtClean="0"/>
              <a:t>41</a:t>
            </a:fld>
            <a:endParaRPr lang="en-US"/>
          </a:p>
        </p:txBody>
      </p:sp>
    </p:spTree>
    <p:extLst>
      <p:ext uri="{BB962C8B-B14F-4D97-AF65-F5344CB8AC3E}">
        <p14:creationId xmlns:p14="http://schemas.microsoft.com/office/powerpoint/2010/main" val="436858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Mid-Atlantic achieved $5.38 million in savings – 49% above target.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biggest cost savings comes from the region’s Continuum of Care initiative, which embeds patient care coordinators in urgent care and advanced urgent care units to help reduce unnecessary hospitalizations and emergency room visits.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Begun in June 2023 as a pilot, the program has reduced the ‘Average Daily Transfer Rate’ from urgent care units to hospitals.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project’s success is attracting attention. Urgent care units in other markets are looking to adopt a similar approach to reduce hospitalizations and emergency room referrals.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the region plans to: Enhance collaboration with operational leaders to assist with affordability projects and align task force work with regional priorities.</a:t>
            </a:r>
          </a:p>
        </p:txBody>
      </p:sp>
      <p:sp>
        <p:nvSpPr>
          <p:cNvPr id="4" name="Slide Number Placeholder 3"/>
          <p:cNvSpPr>
            <a:spLocks noGrp="1"/>
          </p:cNvSpPr>
          <p:nvPr>
            <p:ph type="sldNum" sz="quarter" idx="5"/>
          </p:nvPr>
        </p:nvSpPr>
        <p:spPr/>
        <p:txBody>
          <a:bodyPr/>
          <a:lstStyle/>
          <a:p>
            <a:fld id="{C5159A64-0635-F14D-B001-BE94C02CFEB0}" type="slidenum">
              <a:rPr lang="en-US" smtClean="0"/>
              <a:t>42</a:t>
            </a:fld>
            <a:endParaRPr lang="en-US"/>
          </a:p>
        </p:txBody>
      </p:sp>
    </p:spTree>
    <p:extLst>
      <p:ext uri="{BB962C8B-B14F-4D97-AF65-F5344CB8AC3E}">
        <p14:creationId xmlns:p14="http://schemas.microsoft.com/office/powerpoint/2010/main" val="3183586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Mid-Atlantic achieved $5.38 million in savings – 49% above target.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biggest cost savings comes from the region’s Continuum of Care initiative, which embeds patient care coordinators in urgent care and advanced urgent care units to help reduce unnecessary hospitalizations and emergency room visits.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Begun in June 2023 as a pilot, the program has reduced the ‘Average Daily Transfer Rate’ from urgent care units to hospitals.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project’s success is attracting attention. Urgent care units in other markets are looking to adopt a similar approach to reduce hospitalizations and emergency room referrals.</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the region plans to: Enhance collaboration with operational leaders to assist with affordability projects and align task force work with regional priorities.</a:t>
            </a:r>
          </a:p>
        </p:txBody>
      </p:sp>
      <p:sp>
        <p:nvSpPr>
          <p:cNvPr id="4" name="Slide Number Placeholder 3"/>
          <p:cNvSpPr>
            <a:spLocks noGrp="1"/>
          </p:cNvSpPr>
          <p:nvPr>
            <p:ph type="sldNum" sz="quarter" idx="5"/>
          </p:nvPr>
        </p:nvSpPr>
        <p:spPr/>
        <p:txBody>
          <a:bodyPr/>
          <a:lstStyle/>
          <a:p>
            <a:fld id="{C5159A64-0635-F14D-B001-BE94C02CFEB0}" type="slidenum">
              <a:rPr lang="en-US" smtClean="0"/>
              <a:t>43</a:t>
            </a:fld>
            <a:endParaRPr lang="en-US"/>
          </a:p>
        </p:txBody>
      </p:sp>
    </p:spTree>
    <p:extLst>
      <p:ext uri="{BB962C8B-B14F-4D97-AF65-F5344CB8AC3E}">
        <p14:creationId xmlns:p14="http://schemas.microsoft.com/office/powerpoint/2010/main" val="3742077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Northwest achieved $14.4 million in savings in 2023 – 122%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initiatives include reducing overtime, improving attendance, and decreasing the average length of stay in skilled nursing facilities.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 projects were especially fruitful. Here are 2 examples of outstanding UBT projects: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Telephonic Medicine Center team coordinates the return of patients to KP who receive emergency care in non-KP facilities once they are stabilized and ready for transport. Their efforts resulted in $1.1 million in savings in 2023.</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At the Interstate Medical Office complex in Portland, nurses in the nurse treatment rooms review patient appointments 2 days in advance. This early prep work ensures medications and other supplies are adequately stocked and delays are minimized.  Their contributions helped boost patient satisfaction and achieved $405,000 in savings in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Looking ahead this year, the Northwest plans to: Deepen </a:t>
            </a:r>
            <a:r>
              <a:rPr lang="en-US" dirty="0">
                <a:latin typeface="+mn-lt"/>
                <a:cs typeface="Arial" panose="020B0604020202020204" pitchFamily="34" charset="0"/>
              </a:rPr>
              <a:t>partnership with operational leaders; develop rewards and recognition program; and refine success metrics for affordability initiatives.</a:t>
            </a: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44</a:t>
            </a:fld>
            <a:endParaRPr lang="en-US"/>
          </a:p>
        </p:txBody>
      </p:sp>
    </p:spTree>
    <p:extLst>
      <p:ext uri="{BB962C8B-B14F-4D97-AF65-F5344CB8AC3E}">
        <p14:creationId xmlns:p14="http://schemas.microsoft.com/office/powerpoint/2010/main" val="1374775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Northwest achieved $14.4 million in savings in 2023 – 122%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initiatives include reducing overtime, improving attendance, and decreasing the average length of stay in skilled nursing facilities.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 projects were especially fruitful. Here are 2 examples of outstanding UBT projects: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Telephonic Medicine Center team coordinates the return of patients to KP who receive emergency care in non-KP facilities once they are stabilized and ready for transport. Their efforts resulted in $1.1 million in savings in 2023.</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At the Interstate Medical Office complex in Portland, nurses in the nurse treatment rooms review patient appointments 2 days in advance. This early prep work ensures medications and other supplies are adequately stocked and delays are minimized.  Their contributions helped boost patient satisfaction and achieved $405,000 in savings in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Looking ahead this year, the Northwest plans to: Deepen </a:t>
            </a:r>
            <a:r>
              <a:rPr lang="en-US" dirty="0">
                <a:latin typeface="+mn-lt"/>
                <a:cs typeface="Arial" panose="020B0604020202020204" pitchFamily="34" charset="0"/>
              </a:rPr>
              <a:t>partnership with operational leaders; develop rewards and recognition program; and refine success metrics for affordability initiatives.</a:t>
            </a:r>
          </a:p>
        </p:txBody>
      </p:sp>
      <p:sp>
        <p:nvSpPr>
          <p:cNvPr id="4" name="Slide Number Placeholder 3"/>
          <p:cNvSpPr>
            <a:spLocks noGrp="1"/>
          </p:cNvSpPr>
          <p:nvPr>
            <p:ph type="sldNum" sz="quarter" idx="5"/>
          </p:nvPr>
        </p:nvSpPr>
        <p:spPr/>
        <p:txBody>
          <a:bodyPr/>
          <a:lstStyle/>
          <a:p>
            <a:fld id="{C5159A64-0635-F14D-B001-BE94C02CFEB0}" type="slidenum">
              <a:rPr lang="en-US" smtClean="0"/>
              <a:t>45</a:t>
            </a:fld>
            <a:endParaRPr lang="en-US"/>
          </a:p>
        </p:txBody>
      </p:sp>
    </p:spTree>
    <p:extLst>
      <p:ext uri="{BB962C8B-B14F-4D97-AF65-F5344CB8AC3E}">
        <p14:creationId xmlns:p14="http://schemas.microsoft.com/office/powerpoint/2010/main" val="730020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Northwest achieved $14.4 million in savings in 2023 – 122%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initiatives include reducing overtime, improving attendance, and decreasing the average length of stay in skilled nursing facilities.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 projects were especially fruitful. Here are 2 examples of outstanding UBT projects: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Telephonic Medicine Center team coordinates the return of patients to KP who receive emergency care in non-KP facilities once they are stabilized and ready for transport. Their efforts resulted in $1.1 million in savings in 2023.</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At the Interstate Medical Office complex in Portland, nurses in the nurse treatment rooms review patient appointments 2 days in advance. This early prep work ensures medications and other supplies are adequately stocked and delays are minimized.  Their contributions helped boost patient satisfaction and achieved $405,000 in savings in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Looking ahead this year, the Northwest plans to: Deepen </a:t>
            </a:r>
            <a:r>
              <a:rPr lang="en-US" dirty="0">
                <a:latin typeface="+mn-lt"/>
                <a:cs typeface="Arial" panose="020B0604020202020204" pitchFamily="34" charset="0"/>
              </a:rPr>
              <a:t>partnership with operational leaders; develop rewards and recognition program; and refine success metrics for affordability initiatives.</a:t>
            </a:r>
          </a:p>
        </p:txBody>
      </p:sp>
      <p:sp>
        <p:nvSpPr>
          <p:cNvPr id="4" name="Slide Number Placeholder 3"/>
          <p:cNvSpPr>
            <a:spLocks noGrp="1"/>
          </p:cNvSpPr>
          <p:nvPr>
            <p:ph type="sldNum" sz="quarter" idx="5"/>
          </p:nvPr>
        </p:nvSpPr>
        <p:spPr/>
        <p:txBody>
          <a:bodyPr/>
          <a:lstStyle/>
          <a:p>
            <a:fld id="{C5159A64-0635-F14D-B001-BE94C02CFEB0}" type="slidenum">
              <a:rPr lang="en-US" smtClean="0"/>
              <a:t>46</a:t>
            </a:fld>
            <a:endParaRPr lang="en-US"/>
          </a:p>
        </p:txBody>
      </p:sp>
    </p:spTree>
    <p:extLst>
      <p:ext uri="{BB962C8B-B14F-4D97-AF65-F5344CB8AC3E}">
        <p14:creationId xmlns:p14="http://schemas.microsoft.com/office/powerpoint/2010/main" val="1484821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Northwest achieved $14.4 million in savings in 2023 – 122%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initiatives include reducing overtime, improving attendance, and decreasing the average length of stay in skilled nursing facilities.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 projects were especially fruitful. Here are 2 examples of outstanding UBT projects: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Telephonic Medicine Center team coordinates the return of patients to KP who receive emergency care in non-KP facilities once they are stabilized and ready for transport. Their efforts resulted in $1.1 million in savings in 2023.</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At the Interstate Medical Office complex in Portland, nurses in the nurse treatment rooms review patient appointments 2 days in advance. This early prep work ensures medications and other supplies are adequately stocked and delays are minimized.  Their contributions helped boost patient satisfaction and achieved $405,000 in savings in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Looking ahead this year, the Northwest plans to: Deepen </a:t>
            </a:r>
            <a:r>
              <a:rPr lang="en-US" dirty="0">
                <a:latin typeface="+mn-lt"/>
                <a:cs typeface="Arial" panose="020B0604020202020204" pitchFamily="34" charset="0"/>
              </a:rPr>
              <a:t>partnership with operational leaders; develop rewards and recognition program; and refine success metrics for affordability initiatives.</a:t>
            </a:r>
          </a:p>
        </p:txBody>
      </p:sp>
      <p:sp>
        <p:nvSpPr>
          <p:cNvPr id="4" name="Slide Number Placeholder 3"/>
          <p:cNvSpPr>
            <a:spLocks noGrp="1"/>
          </p:cNvSpPr>
          <p:nvPr>
            <p:ph type="sldNum" sz="quarter" idx="5"/>
          </p:nvPr>
        </p:nvSpPr>
        <p:spPr/>
        <p:txBody>
          <a:bodyPr/>
          <a:lstStyle/>
          <a:p>
            <a:fld id="{C5159A64-0635-F14D-B001-BE94C02CFEB0}" type="slidenum">
              <a:rPr lang="en-US" smtClean="0"/>
              <a:t>47</a:t>
            </a:fld>
            <a:endParaRPr lang="en-US"/>
          </a:p>
        </p:txBody>
      </p:sp>
    </p:spTree>
    <p:extLst>
      <p:ext uri="{BB962C8B-B14F-4D97-AF65-F5344CB8AC3E}">
        <p14:creationId xmlns:p14="http://schemas.microsoft.com/office/powerpoint/2010/main" val="3272303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Northwest achieved $14.4 million in savings in 2023 – 122%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initiatives include reducing overtime, improving attendance, and decreasing the average length of stay in skilled nursing facilities.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 projects were especially fruitful. Here are 2 examples of outstanding UBT projects: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Telephonic Medicine Center team coordinates the return of patients to KP who receive emergency care in non-KP facilities once they are stabilized and ready for transport. Their efforts resulted in $1.1 million in savings in 2023.</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At the Interstate Medical Office complex in Portland, nurses in the nurse treatment rooms review patient appointments 2 days in advance. This early prep work ensures medications and other supplies are adequately stocked and delays are minimized.  Their contributions helped boost patient satisfaction and achieved $405,000 in savings in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Looking ahead this year, the Northwest plans to: Deepen </a:t>
            </a:r>
            <a:r>
              <a:rPr lang="en-US" dirty="0">
                <a:latin typeface="+mn-lt"/>
                <a:cs typeface="Arial" panose="020B0604020202020204" pitchFamily="34" charset="0"/>
              </a:rPr>
              <a:t>partnership with operational leaders; develop rewards and recognition program; and refine success metrics for affordability initiatives.</a:t>
            </a:r>
          </a:p>
        </p:txBody>
      </p:sp>
      <p:sp>
        <p:nvSpPr>
          <p:cNvPr id="4" name="Slide Number Placeholder 3"/>
          <p:cNvSpPr>
            <a:spLocks noGrp="1"/>
          </p:cNvSpPr>
          <p:nvPr>
            <p:ph type="sldNum" sz="quarter" idx="5"/>
          </p:nvPr>
        </p:nvSpPr>
        <p:spPr/>
        <p:txBody>
          <a:bodyPr/>
          <a:lstStyle/>
          <a:p>
            <a:fld id="{C5159A64-0635-F14D-B001-BE94C02CFEB0}" type="slidenum">
              <a:rPr lang="en-US" smtClean="0"/>
              <a:t>48</a:t>
            </a:fld>
            <a:endParaRPr lang="en-US"/>
          </a:p>
        </p:txBody>
      </p:sp>
    </p:spTree>
    <p:extLst>
      <p:ext uri="{BB962C8B-B14F-4D97-AF65-F5344CB8AC3E}">
        <p14:creationId xmlns:p14="http://schemas.microsoft.com/office/powerpoint/2010/main" val="17007496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Northwest achieved $14.4 million in savings in 2023 – 122%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initiatives include reducing overtime, improving attendance, and decreasing the average length of stay in skilled nursing facilities.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 projects were especially fruitful. Here are 2 examples of outstanding UBT projects: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Telephonic Medicine Center team coordinates the return of patients to KP who receive emergency care in non-KP facilities once they are stabilized and ready for transport. Their efforts resulted in $1.1 million in savings in 2023.</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At the Interstate Medical Office complex in Portland, nurses in the nurse treatment rooms review patient appointments 2 days in advance. This early prep work ensures medications and other supplies are adequately stocked and delays are minimized.  Their contributions helped boost patient satisfaction and achieved $405,000 in savings in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Looking ahead this year, the Northwest plans to: Deepen </a:t>
            </a:r>
            <a:r>
              <a:rPr lang="en-US" dirty="0">
                <a:latin typeface="+mn-lt"/>
                <a:cs typeface="Arial" panose="020B0604020202020204" pitchFamily="34" charset="0"/>
              </a:rPr>
              <a:t>partnership with operational leaders; develop rewards and recognition program; and refine success metrics for affordability initiatives.</a:t>
            </a:r>
          </a:p>
        </p:txBody>
      </p:sp>
      <p:sp>
        <p:nvSpPr>
          <p:cNvPr id="4" name="Slide Number Placeholder 3"/>
          <p:cNvSpPr>
            <a:spLocks noGrp="1"/>
          </p:cNvSpPr>
          <p:nvPr>
            <p:ph type="sldNum" sz="quarter" idx="5"/>
          </p:nvPr>
        </p:nvSpPr>
        <p:spPr/>
        <p:txBody>
          <a:bodyPr/>
          <a:lstStyle/>
          <a:p>
            <a:fld id="{C5159A64-0635-F14D-B001-BE94C02CFEB0}" type="slidenum">
              <a:rPr lang="en-US" smtClean="0"/>
              <a:t>49</a:t>
            </a:fld>
            <a:endParaRPr lang="en-US"/>
          </a:p>
        </p:txBody>
      </p:sp>
    </p:spTree>
    <p:extLst>
      <p:ext uri="{BB962C8B-B14F-4D97-AF65-F5344CB8AC3E}">
        <p14:creationId xmlns:p14="http://schemas.microsoft.com/office/powerpoint/2010/main" val="187039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5</a:t>
            </a:fld>
            <a:endParaRPr lang="en-US"/>
          </a:p>
        </p:txBody>
      </p:sp>
    </p:spTree>
    <p:extLst>
      <p:ext uri="{BB962C8B-B14F-4D97-AF65-F5344CB8AC3E}">
        <p14:creationId xmlns:p14="http://schemas.microsoft.com/office/powerpoint/2010/main" val="2772025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Northwest achieved $14.4 million in savings in 2023 – 122%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initiatives include reducing overtime, improving attendance, and decreasing the average length of stay in skilled nursing facilities.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 projects were especially fruitful. Here are 2 examples of outstanding UBT projects: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Telephonic Medicine Center team coordinates the return of patients to KP who receive emergency care in non-KP facilities once they are stabilized and ready for transport. Their efforts resulted in $1.1 million in savings in 2023.</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At the Interstate Medical Office complex in Portland, nurses in the nurse treatment rooms review patient appointments 2 days in advance. This early prep work ensures medications and other supplies are adequately stocked and delays are minimized.  Their contributions helped boost patient satisfaction and achieved $405,000 in savings in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Looking ahead this year, the Northwest plans to: Deepen </a:t>
            </a:r>
            <a:r>
              <a:rPr lang="en-US" dirty="0">
                <a:latin typeface="+mn-lt"/>
                <a:cs typeface="Arial" panose="020B0604020202020204" pitchFamily="34" charset="0"/>
              </a:rPr>
              <a:t>partnership with operational leaders; develop rewards and recognition program; and refine success metrics for affordability initiatives.</a:t>
            </a:r>
          </a:p>
        </p:txBody>
      </p:sp>
      <p:sp>
        <p:nvSpPr>
          <p:cNvPr id="4" name="Slide Number Placeholder 3"/>
          <p:cNvSpPr>
            <a:spLocks noGrp="1"/>
          </p:cNvSpPr>
          <p:nvPr>
            <p:ph type="sldNum" sz="quarter" idx="5"/>
          </p:nvPr>
        </p:nvSpPr>
        <p:spPr/>
        <p:txBody>
          <a:bodyPr/>
          <a:lstStyle/>
          <a:p>
            <a:fld id="{C5159A64-0635-F14D-B001-BE94C02CFEB0}" type="slidenum">
              <a:rPr lang="en-US" smtClean="0"/>
              <a:t>50</a:t>
            </a:fld>
            <a:endParaRPr lang="en-US"/>
          </a:p>
        </p:txBody>
      </p:sp>
    </p:spTree>
    <p:extLst>
      <p:ext uri="{BB962C8B-B14F-4D97-AF65-F5344CB8AC3E}">
        <p14:creationId xmlns:p14="http://schemas.microsoft.com/office/powerpoint/2010/main" val="2742059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Northwest achieved $14.4 million in savings in 2023 – 122%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initiatives include reducing overtime, improving attendance, and decreasing the average length of stay in skilled nursing facilities.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 projects were especially fruitful. Here are 2 examples of outstanding UBT projects: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Telephonic Medicine Center team coordinates the return of patients to KP who receive emergency care in non-KP facilities once they are stabilized and ready for transport. Their efforts resulted in $1.1 million in savings in 2023.</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At the Interstate Medical Office complex in Portland, nurses in the nurse treatment rooms review patient appointments 2 days in advance. This early prep work ensures medications and other supplies are adequately stocked and delays are minimized.  Their contributions helped boost patient satisfaction and achieved $405,000 in savings in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Looking ahead this year, the Northwest plans to: Deepen </a:t>
            </a:r>
            <a:r>
              <a:rPr lang="en-US" dirty="0">
                <a:latin typeface="+mn-lt"/>
                <a:cs typeface="Arial" panose="020B0604020202020204" pitchFamily="34" charset="0"/>
              </a:rPr>
              <a:t>partnership with operational leaders; develop rewards and recognition program; and refine success metrics for affordability initiatives.</a:t>
            </a:r>
          </a:p>
        </p:txBody>
      </p:sp>
      <p:sp>
        <p:nvSpPr>
          <p:cNvPr id="4" name="Slide Number Placeholder 3"/>
          <p:cNvSpPr>
            <a:spLocks noGrp="1"/>
          </p:cNvSpPr>
          <p:nvPr>
            <p:ph type="sldNum" sz="quarter" idx="5"/>
          </p:nvPr>
        </p:nvSpPr>
        <p:spPr/>
        <p:txBody>
          <a:bodyPr/>
          <a:lstStyle/>
          <a:p>
            <a:fld id="{C5159A64-0635-F14D-B001-BE94C02CFEB0}" type="slidenum">
              <a:rPr lang="en-US" smtClean="0"/>
              <a:t>51</a:t>
            </a:fld>
            <a:endParaRPr lang="en-US"/>
          </a:p>
        </p:txBody>
      </p:sp>
    </p:spTree>
    <p:extLst>
      <p:ext uri="{BB962C8B-B14F-4D97-AF65-F5344CB8AC3E}">
        <p14:creationId xmlns:p14="http://schemas.microsoft.com/office/powerpoint/2010/main" val="817985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Northwest achieved $14.4 million in savings in 2023 – 122%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initiatives include reducing overtime, improving attendance, and decreasing the average length of stay in skilled nursing facilities.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 projects were especially fruitful. Here are 2 examples of outstanding UBT projects: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Telephonic Medicine Center team coordinates the return of patients to KP who receive emergency care in non-KP facilities once they are stabilized and ready for transport. Their efforts resulted in $1.1 million in savings in 2023.</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At the Interstate Medical Office complex in Portland, nurses in the nurse treatment rooms review patient appointments 2 days in advance. This early prep work ensures medications and other supplies are adequately stocked and delays are minimized.  Their contributions helped boost patient satisfaction and achieved $405,000 in savings in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Looking ahead this year, the Northwest plans to: Deepen </a:t>
            </a:r>
            <a:r>
              <a:rPr lang="en-US" dirty="0">
                <a:latin typeface="+mn-lt"/>
                <a:cs typeface="Arial" panose="020B0604020202020204" pitchFamily="34" charset="0"/>
              </a:rPr>
              <a:t>partnership with operational leaders; develop rewards and recognition program; and refine success metrics for affordability initiatives.</a:t>
            </a:r>
          </a:p>
        </p:txBody>
      </p:sp>
      <p:sp>
        <p:nvSpPr>
          <p:cNvPr id="4" name="Slide Number Placeholder 3"/>
          <p:cNvSpPr>
            <a:spLocks noGrp="1"/>
          </p:cNvSpPr>
          <p:nvPr>
            <p:ph type="sldNum" sz="quarter" idx="5"/>
          </p:nvPr>
        </p:nvSpPr>
        <p:spPr/>
        <p:txBody>
          <a:bodyPr/>
          <a:lstStyle/>
          <a:p>
            <a:fld id="{C5159A64-0635-F14D-B001-BE94C02CFEB0}" type="slidenum">
              <a:rPr lang="en-US" smtClean="0"/>
              <a:t>52</a:t>
            </a:fld>
            <a:endParaRPr lang="en-US"/>
          </a:p>
        </p:txBody>
      </p:sp>
    </p:spTree>
    <p:extLst>
      <p:ext uri="{BB962C8B-B14F-4D97-AF65-F5344CB8AC3E}">
        <p14:creationId xmlns:p14="http://schemas.microsoft.com/office/powerpoint/2010/main" val="1056756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Northwest achieved $14.4 million in savings in 2023 – 122%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initiatives include reducing overtime, improving attendance, and decreasing the average length of stay in skilled nursing facilities.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Unit-based team projects were especially fruitful. Here are 2 examples of outstanding UBT projects:</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The Regional Telephonic Medicine Center team coordinates the return of patients to KP who receive emergency care in non-KP facilities once they are stabilized and ready for transport. Their efforts resulted in $1.1 million in savings in 2023.</a:t>
            </a:r>
          </a:p>
          <a:p>
            <a:pPr marL="742950" marR="0" lvl="1" indent="-285750">
              <a:spcBef>
                <a:spcPts val="0"/>
              </a:spcBef>
              <a:spcAft>
                <a:spcPts val="0"/>
              </a:spcAft>
              <a:buFont typeface="Courier New" panose="02070309020205020404" pitchFamily="49" charset="0"/>
              <a:buChar char="o"/>
            </a:pPr>
            <a:r>
              <a:rPr lang="en-US" sz="1200" kern="100" dirty="0">
                <a:effectLst/>
                <a:latin typeface="+mn-lt"/>
                <a:ea typeface="Aptos" panose="020B0004020202020204" pitchFamily="34" charset="0"/>
                <a:cs typeface="Times New Roman" panose="02020603050405020304" pitchFamily="18" charset="0"/>
              </a:rPr>
              <a:t>At the Interstate Medical Office complex in Portland, nurses in the nurse treatment rooms review patient appointments 2 days in advance. This early prep work ensures medications and other supplies are adequately stocked and delays are minimized.  Their contributions helped boost patient satisfaction and achieved $405,000 in savings in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panose="020B0604020202020204" pitchFamily="34" charset="0"/>
              </a:rPr>
              <a:t>Looking ahead this year, the Northwest plans to: Deepen </a:t>
            </a:r>
            <a:r>
              <a:rPr lang="en-US" dirty="0">
                <a:latin typeface="+mn-lt"/>
                <a:cs typeface="Arial" panose="020B0604020202020204" pitchFamily="34" charset="0"/>
              </a:rPr>
              <a:t>partnership with operational leaders; develop rewards and recognition program; and refine success metrics for affordability initiatives.</a:t>
            </a:r>
          </a:p>
        </p:txBody>
      </p:sp>
      <p:sp>
        <p:nvSpPr>
          <p:cNvPr id="4" name="Slide Number Placeholder 3"/>
          <p:cNvSpPr>
            <a:spLocks noGrp="1"/>
          </p:cNvSpPr>
          <p:nvPr>
            <p:ph type="sldNum" sz="quarter" idx="5"/>
          </p:nvPr>
        </p:nvSpPr>
        <p:spPr/>
        <p:txBody>
          <a:bodyPr/>
          <a:lstStyle/>
          <a:p>
            <a:fld id="{C5159A64-0635-F14D-B001-BE94C02CFEB0}" type="slidenum">
              <a:rPr lang="en-US" smtClean="0"/>
              <a:t>53</a:t>
            </a:fld>
            <a:endParaRPr lang="en-US"/>
          </a:p>
        </p:txBody>
      </p:sp>
    </p:spTree>
    <p:extLst>
      <p:ext uri="{BB962C8B-B14F-4D97-AF65-F5344CB8AC3E}">
        <p14:creationId xmlns:p14="http://schemas.microsoft.com/office/powerpoint/2010/main" val="27178693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 achieved $72.95 million in savings – 29%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efforts include reducing external Covid testing, achieving cost savings from unit-based team affordability projects, converting from Humira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to </a:t>
            </a:r>
            <a:r>
              <a:rPr lang="en-US" sz="1200" kern="100" dirty="0" err="1">
                <a:effectLst/>
                <a:latin typeface="+mn-lt"/>
                <a:ea typeface="Aptos" panose="020B0004020202020204" pitchFamily="34" charset="0"/>
                <a:cs typeface="Times New Roman" panose="02020603050405020304" pitchFamily="18" charset="0"/>
              </a:rPr>
              <a:t>Amjevita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and improving attendance.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California’s achievement included nearly $24 million in savings through </a:t>
            </a:r>
            <a:r>
              <a:rPr lang="en-US" sz="1200" kern="100">
                <a:effectLst/>
                <a:latin typeface="+mn-lt"/>
                <a:ea typeface="Aptos" panose="020B0004020202020204" pitchFamily="34" charset="0"/>
                <a:cs typeface="Times New Roman" panose="02020603050405020304" pitchFamily="18" charset="0"/>
              </a:rPr>
              <a:t>more than 800 </a:t>
            </a:r>
            <a:r>
              <a:rPr lang="en-US" sz="1200" kern="100" dirty="0">
                <a:effectLst/>
                <a:latin typeface="+mn-lt"/>
                <a:ea typeface="Aptos" panose="020B0004020202020204" pitchFamily="34" charset="0"/>
                <a:cs typeface="Times New Roman" panose="02020603050405020304" pitchFamily="18" charset="0"/>
              </a:rPr>
              <a:t>individual unit-based team projects involving Alliance union members. Projects focused on affordability, attendance, quality, safety, and service.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a:t>
            </a:r>
            <a:r>
              <a:rPr lang="en-US" sz="1200" b="1" kern="100" dirty="0">
                <a:effectLst/>
                <a:latin typeface="+mn-lt"/>
                <a:ea typeface="Aptos" panose="020B0004020202020204" pitchFamily="34" charset="0"/>
                <a:cs typeface="Times New Roman" panose="02020603050405020304" pitchFamily="18" charset="0"/>
              </a:rPr>
              <a:t> </a:t>
            </a:r>
            <a:r>
              <a:rPr lang="en-US" sz="1200" kern="100" dirty="0">
                <a:effectLst/>
                <a:latin typeface="+mn-lt"/>
                <a:ea typeface="Aptos" panose="020B0004020202020204" pitchFamily="34" charset="0"/>
                <a:cs typeface="Times New Roman" panose="02020603050405020304" pitchFamily="18" charset="0"/>
              </a:rPr>
              <a:t>this year, the region plans to:</a:t>
            </a:r>
            <a:r>
              <a:rPr lang="en-US" sz="1200" b="1" kern="100" dirty="0">
                <a:effectLst/>
                <a:latin typeface="+mn-lt"/>
                <a:ea typeface="Aptos" panose="020B0004020202020204" pitchFamily="34" charset="0"/>
                <a:cs typeface="Times New Roman" panose="02020603050405020304" pitchFamily="18" charset="0"/>
              </a:rPr>
              <a:t> </a:t>
            </a:r>
            <a:r>
              <a:rPr lang="en-US" sz="1200" b="0" kern="100" dirty="0">
                <a:effectLst/>
                <a:latin typeface="+mn-lt"/>
                <a:ea typeface="Aptos" panose="020B0004020202020204" pitchFamily="34" charset="0"/>
                <a:cs typeface="Times New Roman" panose="02020603050405020304" pitchFamily="18" charset="0"/>
              </a:rPr>
              <a:t>C</a:t>
            </a:r>
            <a:r>
              <a:rPr lang="en-US" sz="1200" kern="100" dirty="0">
                <a:effectLst/>
                <a:latin typeface="+mn-lt"/>
                <a:ea typeface="Aptos" panose="020B0004020202020204" pitchFamily="34" charset="0"/>
                <a:cs typeface="Times New Roman" panose="02020603050405020304" pitchFamily="18" charset="0"/>
              </a:rPr>
              <a:t>ontinue efforts to improve attendance, pursue pharmacy savings, bolster the Care Without Delay initiative, and expand and improve its Return-On-Investment vetting process for UBT affordability projects.</a:t>
            </a:r>
          </a:p>
          <a:p>
            <a:r>
              <a:rPr lang="en-US" sz="1200" dirty="0">
                <a:latin typeface="+mn-lt"/>
              </a:rPr>
              <a:t> </a:t>
            </a:r>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54</a:t>
            </a:fld>
            <a:endParaRPr lang="en-US"/>
          </a:p>
        </p:txBody>
      </p:sp>
    </p:spTree>
    <p:extLst>
      <p:ext uri="{BB962C8B-B14F-4D97-AF65-F5344CB8AC3E}">
        <p14:creationId xmlns:p14="http://schemas.microsoft.com/office/powerpoint/2010/main" val="1006149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 achieved $72.95 million in savings – 29%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efforts include reducing external Covid testing, achieving cost savings from unit-based team affordability projects, converting from Humira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to </a:t>
            </a:r>
            <a:r>
              <a:rPr lang="en-US" sz="1200" kern="100" dirty="0" err="1">
                <a:effectLst/>
                <a:latin typeface="+mn-lt"/>
                <a:ea typeface="Aptos" panose="020B0004020202020204" pitchFamily="34" charset="0"/>
                <a:cs typeface="Times New Roman" panose="02020603050405020304" pitchFamily="18" charset="0"/>
              </a:rPr>
              <a:t>Amjevita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and improving attendance.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California’s achievement included nearly $24 million in savings through more than 800 individual unit-based team projects involving Alliance union members. Projects focused on affordability, attendance, quality, safety, and service.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a:t>
            </a:r>
            <a:r>
              <a:rPr lang="en-US" sz="1200" b="1" kern="100" dirty="0">
                <a:effectLst/>
                <a:latin typeface="+mn-lt"/>
                <a:ea typeface="Aptos" panose="020B0004020202020204" pitchFamily="34" charset="0"/>
                <a:cs typeface="Times New Roman" panose="02020603050405020304" pitchFamily="18" charset="0"/>
              </a:rPr>
              <a:t> </a:t>
            </a:r>
            <a:r>
              <a:rPr lang="en-US" sz="1200" kern="100" dirty="0">
                <a:effectLst/>
                <a:latin typeface="+mn-lt"/>
                <a:ea typeface="Aptos" panose="020B0004020202020204" pitchFamily="34" charset="0"/>
                <a:cs typeface="Times New Roman" panose="02020603050405020304" pitchFamily="18" charset="0"/>
              </a:rPr>
              <a:t>this year, the region plans to:</a:t>
            </a:r>
            <a:r>
              <a:rPr lang="en-US" sz="1200" b="1" kern="100" dirty="0">
                <a:effectLst/>
                <a:latin typeface="+mn-lt"/>
                <a:ea typeface="Aptos" panose="020B0004020202020204" pitchFamily="34" charset="0"/>
                <a:cs typeface="Times New Roman" panose="02020603050405020304" pitchFamily="18" charset="0"/>
              </a:rPr>
              <a:t> </a:t>
            </a:r>
            <a:r>
              <a:rPr lang="en-US" sz="1200" b="0" kern="100" dirty="0">
                <a:effectLst/>
                <a:latin typeface="+mn-lt"/>
                <a:ea typeface="Aptos" panose="020B0004020202020204" pitchFamily="34" charset="0"/>
                <a:cs typeface="Times New Roman" panose="02020603050405020304" pitchFamily="18" charset="0"/>
              </a:rPr>
              <a:t>C</a:t>
            </a:r>
            <a:r>
              <a:rPr lang="en-US" sz="1200" kern="100" dirty="0">
                <a:effectLst/>
                <a:latin typeface="+mn-lt"/>
                <a:ea typeface="Aptos" panose="020B0004020202020204" pitchFamily="34" charset="0"/>
                <a:cs typeface="Times New Roman" panose="02020603050405020304" pitchFamily="18" charset="0"/>
              </a:rPr>
              <a:t>ontinue efforts to improve attendance, pursue pharmacy savings, bolster the Care Without Delay initiative, and expand and improve its Return-On-Investment vetting process for UBT affordability projects.</a:t>
            </a:r>
          </a:p>
          <a:p>
            <a:r>
              <a:rPr lang="en-US" sz="1200" dirty="0">
                <a:latin typeface="+mn-lt"/>
              </a:rPr>
              <a:t> </a:t>
            </a:r>
          </a:p>
        </p:txBody>
      </p:sp>
      <p:sp>
        <p:nvSpPr>
          <p:cNvPr id="4" name="Slide Number Placeholder 3"/>
          <p:cNvSpPr>
            <a:spLocks noGrp="1"/>
          </p:cNvSpPr>
          <p:nvPr>
            <p:ph type="sldNum" sz="quarter" idx="5"/>
          </p:nvPr>
        </p:nvSpPr>
        <p:spPr/>
        <p:txBody>
          <a:bodyPr/>
          <a:lstStyle/>
          <a:p>
            <a:fld id="{C5159A64-0635-F14D-B001-BE94C02CFEB0}" type="slidenum">
              <a:rPr lang="en-US" smtClean="0"/>
              <a:t>55</a:t>
            </a:fld>
            <a:endParaRPr lang="en-US"/>
          </a:p>
        </p:txBody>
      </p:sp>
    </p:spTree>
    <p:extLst>
      <p:ext uri="{BB962C8B-B14F-4D97-AF65-F5344CB8AC3E}">
        <p14:creationId xmlns:p14="http://schemas.microsoft.com/office/powerpoint/2010/main" val="2183444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 achieved $72.95 million in savings – 29%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efforts include reducing external Covid testing, achieving cost savings from unit-based team affordability projects, converting from Humira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to </a:t>
            </a:r>
            <a:r>
              <a:rPr lang="en-US" sz="1200" kern="100" dirty="0" err="1">
                <a:effectLst/>
                <a:latin typeface="+mn-lt"/>
                <a:ea typeface="Aptos" panose="020B0004020202020204" pitchFamily="34" charset="0"/>
                <a:cs typeface="Times New Roman" panose="02020603050405020304" pitchFamily="18" charset="0"/>
              </a:rPr>
              <a:t>Amjevita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and improving attendance.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California’s achievement included nearly $24 million in savings through more than 800 individual unit-based team projects involving Alliance union members. Projects focused on affordability, attendance, quality, safety, and service.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a:t>
            </a:r>
            <a:r>
              <a:rPr lang="en-US" sz="1200" b="1" kern="100" dirty="0">
                <a:effectLst/>
                <a:latin typeface="+mn-lt"/>
                <a:ea typeface="Aptos" panose="020B0004020202020204" pitchFamily="34" charset="0"/>
                <a:cs typeface="Times New Roman" panose="02020603050405020304" pitchFamily="18" charset="0"/>
              </a:rPr>
              <a:t> </a:t>
            </a:r>
            <a:r>
              <a:rPr lang="en-US" sz="1200" kern="100" dirty="0">
                <a:effectLst/>
                <a:latin typeface="+mn-lt"/>
                <a:ea typeface="Aptos" panose="020B0004020202020204" pitchFamily="34" charset="0"/>
                <a:cs typeface="Times New Roman" panose="02020603050405020304" pitchFamily="18" charset="0"/>
              </a:rPr>
              <a:t>this year, the region plans to:</a:t>
            </a:r>
            <a:r>
              <a:rPr lang="en-US" sz="1200" b="1" kern="100" dirty="0">
                <a:effectLst/>
                <a:latin typeface="+mn-lt"/>
                <a:ea typeface="Aptos" panose="020B0004020202020204" pitchFamily="34" charset="0"/>
                <a:cs typeface="Times New Roman" panose="02020603050405020304" pitchFamily="18" charset="0"/>
              </a:rPr>
              <a:t> </a:t>
            </a:r>
            <a:r>
              <a:rPr lang="en-US" sz="1200" b="0" kern="100" dirty="0">
                <a:effectLst/>
                <a:latin typeface="+mn-lt"/>
                <a:ea typeface="Aptos" panose="020B0004020202020204" pitchFamily="34" charset="0"/>
                <a:cs typeface="Times New Roman" panose="02020603050405020304" pitchFamily="18" charset="0"/>
              </a:rPr>
              <a:t>C</a:t>
            </a:r>
            <a:r>
              <a:rPr lang="en-US" sz="1200" kern="100" dirty="0">
                <a:effectLst/>
                <a:latin typeface="+mn-lt"/>
                <a:ea typeface="Aptos" panose="020B0004020202020204" pitchFamily="34" charset="0"/>
                <a:cs typeface="Times New Roman" panose="02020603050405020304" pitchFamily="18" charset="0"/>
              </a:rPr>
              <a:t>ontinue efforts to improve attendance, pursue pharmacy savings, bolster the Care Without Delay initiative, and expand and improve its Return-On-Investment vetting process for UBT affordability projects.</a:t>
            </a:r>
          </a:p>
          <a:p>
            <a:r>
              <a:rPr lang="en-US" sz="1200" dirty="0">
                <a:latin typeface="+mn-lt"/>
              </a:rPr>
              <a:t> </a:t>
            </a:r>
          </a:p>
        </p:txBody>
      </p:sp>
      <p:sp>
        <p:nvSpPr>
          <p:cNvPr id="4" name="Slide Number Placeholder 3"/>
          <p:cNvSpPr>
            <a:spLocks noGrp="1"/>
          </p:cNvSpPr>
          <p:nvPr>
            <p:ph type="sldNum" sz="quarter" idx="5"/>
          </p:nvPr>
        </p:nvSpPr>
        <p:spPr/>
        <p:txBody>
          <a:bodyPr/>
          <a:lstStyle/>
          <a:p>
            <a:fld id="{C5159A64-0635-F14D-B001-BE94C02CFEB0}" type="slidenum">
              <a:rPr lang="en-US" smtClean="0"/>
              <a:t>56</a:t>
            </a:fld>
            <a:endParaRPr lang="en-US"/>
          </a:p>
        </p:txBody>
      </p:sp>
    </p:spTree>
    <p:extLst>
      <p:ext uri="{BB962C8B-B14F-4D97-AF65-F5344CB8AC3E}">
        <p14:creationId xmlns:p14="http://schemas.microsoft.com/office/powerpoint/2010/main" val="19703877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 achieved $72.95 million in savings – 29%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efforts include reducing external Covid testing, achieving cost savings from unit-based team affordability projects, converting from Humira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to </a:t>
            </a:r>
            <a:r>
              <a:rPr lang="en-US" sz="1200" kern="100" dirty="0" err="1">
                <a:effectLst/>
                <a:latin typeface="+mn-lt"/>
                <a:ea typeface="Aptos" panose="020B0004020202020204" pitchFamily="34" charset="0"/>
                <a:cs typeface="Times New Roman" panose="02020603050405020304" pitchFamily="18" charset="0"/>
              </a:rPr>
              <a:t>Amjevita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and improving attendance.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California’s achievement included nearly $24 million in savings through more than 800 individual unit-based team projects involving Alliance union members. Projects focused on affordability, attendance, quality, safety, and service.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a:t>
            </a:r>
            <a:r>
              <a:rPr lang="en-US" sz="1200" b="1" kern="100" dirty="0">
                <a:effectLst/>
                <a:latin typeface="+mn-lt"/>
                <a:ea typeface="Aptos" panose="020B0004020202020204" pitchFamily="34" charset="0"/>
                <a:cs typeface="Times New Roman" panose="02020603050405020304" pitchFamily="18" charset="0"/>
              </a:rPr>
              <a:t> </a:t>
            </a:r>
            <a:r>
              <a:rPr lang="en-US" sz="1200" kern="100" dirty="0">
                <a:effectLst/>
                <a:latin typeface="+mn-lt"/>
                <a:ea typeface="Aptos" panose="020B0004020202020204" pitchFamily="34" charset="0"/>
                <a:cs typeface="Times New Roman" panose="02020603050405020304" pitchFamily="18" charset="0"/>
              </a:rPr>
              <a:t>this year, the region plans to:</a:t>
            </a:r>
            <a:r>
              <a:rPr lang="en-US" sz="1200" b="1" kern="100" dirty="0">
                <a:effectLst/>
                <a:latin typeface="+mn-lt"/>
                <a:ea typeface="Aptos" panose="020B0004020202020204" pitchFamily="34" charset="0"/>
                <a:cs typeface="Times New Roman" panose="02020603050405020304" pitchFamily="18" charset="0"/>
              </a:rPr>
              <a:t> </a:t>
            </a:r>
            <a:r>
              <a:rPr lang="en-US" sz="1200" b="0" kern="100" dirty="0">
                <a:effectLst/>
                <a:latin typeface="+mn-lt"/>
                <a:ea typeface="Aptos" panose="020B0004020202020204" pitchFamily="34" charset="0"/>
                <a:cs typeface="Times New Roman" panose="02020603050405020304" pitchFamily="18" charset="0"/>
              </a:rPr>
              <a:t>C</a:t>
            </a:r>
            <a:r>
              <a:rPr lang="en-US" sz="1200" kern="100" dirty="0">
                <a:effectLst/>
                <a:latin typeface="+mn-lt"/>
                <a:ea typeface="Aptos" panose="020B0004020202020204" pitchFamily="34" charset="0"/>
                <a:cs typeface="Times New Roman" panose="02020603050405020304" pitchFamily="18" charset="0"/>
              </a:rPr>
              <a:t>ontinue efforts to improve attendance, pursue pharmacy savings, bolster the Care Without Delay initiative, and expand and improve its Return-On-Investment vetting process for UBT affordability projects.</a:t>
            </a:r>
          </a:p>
          <a:p>
            <a:r>
              <a:rPr lang="en-US" sz="1200" dirty="0">
                <a:latin typeface="+mn-lt"/>
              </a:rPr>
              <a:t> </a:t>
            </a:r>
          </a:p>
        </p:txBody>
      </p:sp>
      <p:sp>
        <p:nvSpPr>
          <p:cNvPr id="4" name="Slide Number Placeholder 3"/>
          <p:cNvSpPr>
            <a:spLocks noGrp="1"/>
          </p:cNvSpPr>
          <p:nvPr>
            <p:ph type="sldNum" sz="quarter" idx="5"/>
          </p:nvPr>
        </p:nvSpPr>
        <p:spPr/>
        <p:txBody>
          <a:bodyPr/>
          <a:lstStyle/>
          <a:p>
            <a:fld id="{C5159A64-0635-F14D-B001-BE94C02CFEB0}" type="slidenum">
              <a:rPr lang="en-US" smtClean="0"/>
              <a:t>57</a:t>
            </a:fld>
            <a:endParaRPr lang="en-US"/>
          </a:p>
        </p:txBody>
      </p:sp>
    </p:spTree>
    <p:extLst>
      <p:ext uri="{BB962C8B-B14F-4D97-AF65-F5344CB8AC3E}">
        <p14:creationId xmlns:p14="http://schemas.microsoft.com/office/powerpoint/2010/main" val="4249563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 achieved $72.95 million in savings – 29%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efforts include reducing external Covid testing, achieving cost savings from unit-based team affordability projects, converting from Humira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to </a:t>
            </a:r>
            <a:r>
              <a:rPr lang="en-US" sz="1200" kern="100" dirty="0" err="1">
                <a:effectLst/>
                <a:latin typeface="+mn-lt"/>
                <a:ea typeface="Aptos" panose="020B0004020202020204" pitchFamily="34" charset="0"/>
                <a:cs typeface="Times New Roman" panose="02020603050405020304" pitchFamily="18" charset="0"/>
              </a:rPr>
              <a:t>Amjevita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and improving attendance.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California’s achievement included nearly $24 million in savings through more than 800 individual unit-based team projects involving Alliance union members. Projects focused on affordability, attendance, quality, safety, and service.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a:t>
            </a:r>
            <a:r>
              <a:rPr lang="en-US" sz="1200" b="1" kern="100" dirty="0">
                <a:effectLst/>
                <a:latin typeface="+mn-lt"/>
                <a:ea typeface="Aptos" panose="020B0004020202020204" pitchFamily="34" charset="0"/>
                <a:cs typeface="Times New Roman" panose="02020603050405020304" pitchFamily="18" charset="0"/>
              </a:rPr>
              <a:t> </a:t>
            </a:r>
            <a:r>
              <a:rPr lang="en-US" sz="1200" kern="100" dirty="0">
                <a:effectLst/>
                <a:latin typeface="+mn-lt"/>
                <a:ea typeface="Aptos" panose="020B0004020202020204" pitchFamily="34" charset="0"/>
                <a:cs typeface="Times New Roman" panose="02020603050405020304" pitchFamily="18" charset="0"/>
              </a:rPr>
              <a:t>this year, the region plans to:</a:t>
            </a:r>
            <a:r>
              <a:rPr lang="en-US" sz="1200" b="1" kern="100" dirty="0">
                <a:effectLst/>
                <a:latin typeface="+mn-lt"/>
                <a:ea typeface="Aptos" panose="020B0004020202020204" pitchFamily="34" charset="0"/>
                <a:cs typeface="Times New Roman" panose="02020603050405020304" pitchFamily="18" charset="0"/>
              </a:rPr>
              <a:t> </a:t>
            </a:r>
            <a:r>
              <a:rPr lang="en-US" sz="1200" b="0" kern="100" dirty="0">
                <a:effectLst/>
                <a:latin typeface="+mn-lt"/>
                <a:ea typeface="Aptos" panose="020B0004020202020204" pitchFamily="34" charset="0"/>
                <a:cs typeface="Times New Roman" panose="02020603050405020304" pitchFamily="18" charset="0"/>
              </a:rPr>
              <a:t>C</a:t>
            </a:r>
            <a:r>
              <a:rPr lang="en-US" sz="1200" kern="100" dirty="0">
                <a:effectLst/>
                <a:latin typeface="+mn-lt"/>
                <a:ea typeface="Aptos" panose="020B0004020202020204" pitchFamily="34" charset="0"/>
                <a:cs typeface="Times New Roman" panose="02020603050405020304" pitchFamily="18" charset="0"/>
              </a:rPr>
              <a:t>ontinue efforts to improve attendance, pursue pharmacy savings, bolster the Care Without Delay initiative, and expand and improve its Return-On-Investment vetting process for UBT affordability projects.</a:t>
            </a:r>
          </a:p>
          <a:p>
            <a:r>
              <a:rPr lang="en-US" sz="1200" dirty="0">
                <a:latin typeface="+mn-lt"/>
              </a:rPr>
              <a:t> </a:t>
            </a:r>
          </a:p>
        </p:txBody>
      </p:sp>
      <p:sp>
        <p:nvSpPr>
          <p:cNvPr id="4" name="Slide Number Placeholder 3"/>
          <p:cNvSpPr>
            <a:spLocks noGrp="1"/>
          </p:cNvSpPr>
          <p:nvPr>
            <p:ph type="sldNum" sz="quarter" idx="5"/>
          </p:nvPr>
        </p:nvSpPr>
        <p:spPr/>
        <p:txBody>
          <a:bodyPr/>
          <a:lstStyle/>
          <a:p>
            <a:fld id="{C5159A64-0635-F14D-B001-BE94C02CFEB0}" type="slidenum">
              <a:rPr lang="en-US" smtClean="0"/>
              <a:t>58</a:t>
            </a:fld>
            <a:endParaRPr lang="en-US"/>
          </a:p>
        </p:txBody>
      </p:sp>
    </p:spTree>
    <p:extLst>
      <p:ext uri="{BB962C8B-B14F-4D97-AF65-F5344CB8AC3E}">
        <p14:creationId xmlns:p14="http://schemas.microsoft.com/office/powerpoint/2010/main" val="28939651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 achieved $72.95 million in savings – 29%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efforts include reducing external Covid testing, achieving cost savings from unit-based team affordability projects, converting from Humira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to </a:t>
            </a:r>
            <a:r>
              <a:rPr lang="en-US" sz="1200" kern="100" dirty="0" err="1">
                <a:effectLst/>
                <a:latin typeface="+mn-lt"/>
                <a:ea typeface="Aptos" panose="020B0004020202020204" pitchFamily="34" charset="0"/>
                <a:cs typeface="Times New Roman" panose="02020603050405020304" pitchFamily="18" charset="0"/>
              </a:rPr>
              <a:t>Amjevita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and improving attendance.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California’s achievement included nearly $24 million in savings through more than 800 individual unit-based team projects involving Alliance union members. Projects focused on affordability, attendance, quality, safety, and service.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a:t>
            </a:r>
            <a:r>
              <a:rPr lang="en-US" sz="1200" b="1" kern="100" dirty="0">
                <a:effectLst/>
                <a:latin typeface="+mn-lt"/>
                <a:ea typeface="Aptos" panose="020B0004020202020204" pitchFamily="34" charset="0"/>
                <a:cs typeface="Times New Roman" panose="02020603050405020304" pitchFamily="18" charset="0"/>
              </a:rPr>
              <a:t> </a:t>
            </a:r>
            <a:r>
              <a:rPr lang="en-US" sz="1200" kern="100" dirty="0">
                <a:effectLst/>
                <a:latin typeface="+mn-lt"/>
                <a:ea typeface="Aptos" panose="020B0004020202020204" pitchFamily="34" charset="0"/>
                <a:cs typeface="Times New Roman" panose="02020603050405020304" pitchFamily="18" charset="0"/>
              </a:rPr>
              <a:t>this year, the region plans to:</a:t>
            </a:r>
            <a:r>
              <a:rPr lang="en-US" sz="1200" b="1" kern="100" dirty="0">
                <a:effectLst/>
                <a:latin typeface="+mn-lt"/>
                <a:ea typeface="Aptos" panose="020B0004020202020204" pitchFamily="34" charset="0"/>
                <a:cs typeface="Times New Roman" panose="02020603050405020304" pitchFamily="18" charset="0"/>
              </a:rPr>
              <a:t> </a:t>
            </a:r>
            <a:r>
              <a:rPr lang="en-US" sz="1200" b="0" kern="100" dirty="0">
                <a:effectLst/>
                <a:latin typeface="+mn-lt"/>
                <a:ea typeface="Aptos" panose="020B0004020202020204" pitchFamily="34" charset="0"/>
                <a:cs typeface="Times New Roman" panose="02020603050405020304" pitchFamily="18" charset="0"/>
              </a:rPr>
              <a:t>C</a:t>
            </a:r>
            <a:r>
              <a:rPr lang="en-US" sz="1200" kern="100" dirty="0">
                <a:effectLst/>
                <a:latin typeface="+mn-lt"/>
                <a:ea typeface="Aptos" panose="020B0004020202020204" pitchFamily="34" charset="0"/>
                <a:cs typeface="Times New Roman" panose="02020603050405020304" pitchFamily="18" charset="0"/>
              </a:rPr>
              <a:t>ontinue efforts to improve attendance, pursue pharmacy savings, bolster the Care Without Delay initiative, and expand and improve its Return-On-Investment vetting process for UBT affordability projects.</a:t>
            </a:r>
          </a:p>
          <a:p>
            <a:r>
              <a:rPr lang="en-US" sz="1200" dirty="0">
                <a:latin typeface="+mn-lt"/>
              </a:rPr>
              <a:t> </a:t>
            </a:r>
          </a:p>
        </p:txBody>
      </p:sp>
      <p:sp>
        <p:nvSpPr>
          <p:cNvPr id="4" name="Slide Number Placeholder 3"/>
          <p:cNvSpPr>
            <a:spLocks noGrp="1"/>
          </p:cNvSpPr>
          <p:nvPr>
            <p:ph type="sldNum" sz="quarter" idx="5"/>
          </p:nvPr>
        </p:nvSpPr>
        <p:spPr/>
        <p:txBody>
          <a:bodyPr/>
          <a:lstStyle/>
          <a:p>
            <a:fld id="{C5159A64-0635-F14D-B001-BE94C02CFEB0}" type="slidenum">
              <a:rPr lang="en-US" smtClean="0"/>
              <a:t>59</a:t>
            </a:fld>
            <a:endParaRPr lang="en-US"/>
          </a:p>
        </p:txBody>
      </p:sp>
    </p:spTree>
    <p:extLst>
      <p:ext uri="{BB962C8B-B14F-4D97-AF65-F5344CB8AC3E}">
        <p14:creationId xmlns:p14="http://schemas.microsoft.com/office/powerpoint/2010/main" val="406103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82" y="4447153"/>
            <a:ext cx="5862410" cy="3638580"/>
          </a:xfrm>
        </p:spPr>
        <p:txBody>
          <a:bodyPr/>
          <a:lstStyle/>
          <a:p>
            <a:pPr marL="171450" indent="-171450">
              <a:buFont typeface="Arial" panose="020B0604020202020204" pitchFamily="34" charset="0"/>
              <a:buChar char="•"/>
            </a:pPr>
            <a:r>
              <a:rPr lang="en-US" sz="1200" dirty="0">
                <a:latin typeface="+mn-lt"/>
              </a:rPr>
              <a:t>The National Affordability and Competitiveness Task Force officially launched in February 2022 with 10 representatives from Kaiser Permanente and the Alliance of Health Care Unions.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Under the guidance of the national task force, management and labor established regional task forces to lead market-based affordability initiatives in Colorado, Georgia, the Mid-Atlantic States, Northwest, Southern California, Hawaii, and Washington.</a:t>
            </a:r>
          </a:p>
          <a:p>
            <a:pPr marL="171450" indent="-171450">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Each regional task force was asked to identify cost-savings, revenue, and growth initiatives to achieve a recurring cost savings equal to 1.5% of the Alliance payroll in the region or service area.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mn-lt"/>
                <a:ea typeface="Aptos" panose="020B0004020202020204" pitchFamily="34" charset="0"/>
                <a:cs typeface="Times New Roman" panose="02020603050405020304" pitchFamily="18" charset="0"/>
              </a:rPr>
              <a:t>Mutually approved projects launched in January 2023.</a:t>
            </a:r>
          </a:p>
        </p:txBody>
      </p:sp>
      <p:sp>
        <p:nvSpPr>
          <p:cNvPr id="4" name="Slide Number Placeholder 3"/>
          <p:cNvSpPr>
            <a:spLocks noGrp="1"/>
          </p:cNvSpPr>
          <p:nvPr>
            <p:ph type="sldNum" sz="quarter" idx="5"/>
          </p:nvPr>
        </p:nvSpPr>
        <p:spPr/>
        <p:txBody>
          <a:bodyPr/>
          <a:lstStyle/>
          <a:p>
            <a:fld id="{C5159A64-0635-F14D-B001-BE94C02CFEB0}" type="slidenum">
              <a:rPr lang="en-US" smtClean="0"/>
              <a:t>6</a:t>
            </a:fld>
            <a:endParaRPr lang="en-US"/>
          </a:p>
        </p:txBody>
      </p:sp>
    </p:spTree>
    <p:extLst>
      <p:ext uri="{BB962C8B-B14F-4D97-AF65-F5344CB8AC3E}">
        <p14:creationId xmlns:p14="http://schemas.microsoft.com/office/powerpoint/2010/main" val="27081809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 achieved $72.95 million in savings – 29%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efforts include reducing external Covid testing, achieving cost savings from unit-based team affordability projects, converting from Humira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to </a:t>
            </a:r>
            <a:r>
              <a:rPr lang="en-US" sz="1200" kern="100" dirty="0" err="1">
                <a:effectLst/>
                <a:latin typeface="+mn-lt"/>
                <a:ea typeface="Aptos" panose="020B0004020202020204" pitchFamily="34" charset="0"/>
                <a:cs typeface="Times New Roman" panose="02020603050405020304" pitchFamily="18" charset="0"/>
              </a:rPr>
              <a:t>Amjevita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and improving attendance.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California’s achievement included nearly $24 million in savings through more than 800 individual unit-based team projects involving Alliance union members. Projects focused on affordability, attendance, quality, safety, and service.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a:t>
            </a:r>
            <a:r>
              <a:rPr lang="en-US" sz="1200" b="1" kern="100" dirty="0">
                <a:effectLst/>
                <a:latin typeface="+mn-lt"/>
                <a:ea typeface="Aptos" panose="020B0004020202020204" pitchFamily="34" charset="0"/>
                <a:cs typeface="Times New Roman" panose="02020603050405020304" pitchFamily="18" charset="0"/>
              </a:rPr>
              <a:t> </a:t>
            </a:r>
            <a:r>
              <a:rPr lang="en-US" sz="1200" kern="100" dirty="0">
                <a:effectLst/>
                <a:latin typeface="+mn-lt"/>
                <a:ea typeface="Aptos" panose="020B0004020202020204" pitchFamily="34" charset="0"/>
                <a:cs typeface="Times New Roman" panose="02020603050405020304" pitchFamily="18" charset="0"/>
              </a:rPr>
              <a:t>this year, the region plans to:</a:t>
            </a:r>
            <a:r>
              <a:rPr lang="en-US" sz="1200" b="1" kern="100" dirty="0">
                <a:effectLst/>
                <a:latin typeface="+mn-lt"/>
                <a:ea typeface="Aptos" panose="020B0004020202020204" pitchFamily="34" charset="0"/>
                <a:cs typeface="Times New Roman" panose="02020603050405020304" pitchFamily="18" charset="0"/>
              </a:rPr>
              <a:t> </a:t>
            </a:r>
            <a:r>
              <a:rPr lang="en-US" sz="1200" b="0" kern="100" dirty="0">
                <a:effectLst/>
                <a:latin typeface="+mn-lt"/>
                <a:ea typeface="Aptos" panose="020B0004020202020204" pitchFamily="34" charset="0"/>
                <a:cs typeface="Times New Roman" panose="02020603050405020304" pitchFamily="18" charset="0"/>
              </a:rPr>
              <a:t>C</a:t>
            </a:r>
            <a:r>
              <a:rPr lang="en-US" sz="1200" kern="100" dirty="0">
                <a:effectLst/>
                <a:latin typeface="+mn-lt"/>
                <a:ea typeface="Aptos" panose="020B0004020202020204" pitchFamily="34" charset="0"/>
                <a:cs typeface="Times New Roman" panose="02020603050405020304" pitchFamily="18" charset="0"/>
              </a:rPr>
              <a:t>ontinue efforts to improve attendance, pursue pharmacy savings, bolster the Care Without Delay initiative, and expand and improve its Return-On-Investment vetting process for UBT affordability projects.</a:t>
            </a:r>
          </a:p>
          <a:p>
            <a:r>
              <a:rPr lang="en-US" sz="1200" dirty="0">
                <a:latin typeface="+mn-lt"/>
              </a:rPr>
              <a:t> </a:t>
            </a:r>
          </a:p>
        </p:txBody>
      </p:sp>
      <p:sp>
        <p:nvSpPr>
          <p:cNvPr id="4" name="Slide Number Placeholder 3"/>
          <p:cNvSpPr>
            <a:spLocks noGrp="1"/>
          </p:cNvSpPr>
          <p:nvPr>
            <p:ph type="sldNum" sz="quarter" idx="5"/>
          </p:nvPr>
        </p:nvSpPr>
        <p:spPr/>
        <p:txBody>
          <a:bodyPr/>
          <a:lstStyle/>
          <a:p>
            <a:fld id="{C5159A64-0635-F14D-B001-BE94C02CFEB0}" type="slidenum">
              <a:rPr lang="en-US" smtClean="0"/>
              <a:t>60</a:t>
            </a:fld>
            <a:endParaRPr lang="en-US"/>
          </a:p>
        </p:txBody>
      </p:sp>
    </p:spTree>
    <p:extLst>
      <p:ext uri="{BB962C8B-B14F-4D97-AF65-F5344CB8AC3E}">
        <p14:creationId xmlns:p14="http://schemas.microsoft.com/office/powerpoint/2010/main" val="1940362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 achieved $72.95 million in savings – 29%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efforts include reducing external Covid testing, achieving cost savings from unit-based team affordability projects, converting from Humira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to </a:t>
            </a:r>
            <a:r>
              <a:rPr lang="en-US" sz="1200" kern="100" dirty="0" err="1">
                <a:effectLst/>
                <a:latin typeface="+mn-lt"/>
                <a:ea typeface="Aptos" panose="020B0004020202020204" pitchFamily="34" charset="0"/>
                <a:cs typeface="Times New Roman" panose="02020603050405020304" pitchFamily="18" charset="0"/>
              </a:rPr>
              <a:t>Amjevita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and improving attendance.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California’s achievement included nearly $24 million in savings through more than 800 individual unit-based team projects involving Alliance union members. Projects focused on affordability, attendance, quality, safety, and service.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a:t>
            </a:r>
            <a:r>
              <a:rPr lang="en-US" sz="1200" b="1" kern="100" dirty="0">
                <a:effectLst/>
                <a:latin typeface="+mn-lt"/>
                <a:ea typeface="Aptos" panose="020B0004020202020204" pitchFamily="34" charset="0"/>
                <a:cs typeface="Times New Roman" panose="02020603050405020304" pitchFamily="18" charset="0"/>
              </a:rPr>
              <a:t> </a:t>
            </a:r>
            <a:r>
              <a:rPr lang="en-US" sz="1200" kern="100" dirty="0">
                <a:effectLst/>
                <a:latin typeface="+mn-lt"/>
                <a:ea typeface="Aptos" panose="020B0004020202020204" pitchFamily="34" charset="0"/>
                <a:cs typeface="Times New Roman" panose="02020603050405020304" pitchFamily="18" charset="0"/>
              </a:rPr>
              <a:t>this year, the region plans to:</a:t>
            </a:r>
            <a:r>
              <a:rPr lang="en-US" sz="1200" b="1" kern="100" dirty="0">
                <a:effectLst/>
                <a:latin typeface="+mn-lt"/>
                <a:ea typeface="Aptos" panose="020B0004020202020204" pitchFamily="34" charset="0"/>
                <a:cs typeface="Times New Roman" panose="02020603050405020304" pitchFamily="18" charset="0"/>
              </a:rPr>
              <a:t> </a:t>
            </a:r>
            <a:r>
              <a:rPr lang="en-US" sz="1200" b="0" kern="100" dirty="0">
                <a:effectLst/>
                <a:latin typeface="+mn-lt"/>
                <a:ea typeface="Aptos" panose="020B0004020202020204" pitchFamily="34" charset="0"/>
                <a:cs typeface="Times New Roman" panose="02020603050405020304" pitchFamily="18" charset="0"/>
              </a:rPr>
              <a:t>C</a:t>
            </a:r>
            <a:r>
              <a:rPr lang="en-US" sz="1200" kern="100" dirty="0">
                <a:effectLst/>
                <a:latin typeface="+mn-lt"/>
                <a:ea typeface="Aptos" panose="020B0004020202020204" pitchFamily="34" charset="0"/>
                <a:cs typeface="Times New Roman" panose="02020603050405020304" pitchFamily="18" charset="0"/>
              </a:rPr>
              <a:t>ontinue efforts to improve attendance, pursue pharmacy savings, bolster the Care Without Delay initiative, and expand and improve its Return-On-Investment vetting process for UBT affordability projects.</a:t>
            </a:r>
          </a:p>
          <a:p>
            <a:r>
              <a:rPr lang="en-US" sz="1200" dirty="0">
                <a:latin typeface="+mn-lt"/>
              </a:rPr>
              <a:t> </a:t>
            </a:r>
          </a:p>
        </p:txBody>
      </p:sp>
      <p:sp>
        <p:nvSpPr>
          <p:cNvPr id="4" name="Slide Number Placeholder 3"/>
          <p:cNvSpPr>
            <a:spLocks noGrp="1"/>
          </p:cNvSpPr>
          <p:nvPr>
            <p:ph type="sldNum" sz="quarter" idx="5"/>
          </p:nvPr>
        </p:nvSpPr>
        <p:spPr/>
        <p:txBody>
          <a:bodyPr/>
          <a:lstStyle/>
          <a:p>
            <a:fld id="{C5159A64-0635-F14D-B001-BE94C02CFEB0}" type="slidenum">
              <a:rPr lang="en-US" smtClean="0"/>
              <a:t>61</a:t>
            </a:fld>
            <a:endParaRPr lang="en-US"/>
          </a:p>
        </p:txBody>
      </p:sp>
    </p:spTree>
    <p:extLst>
      <p:ext uri="{BB962C8B-B14F-4D97-AF65-F5344CB8AC3E}">
        <p14:creationId xmlns:p14="http://schemas.microsoft.com/office/powerpoint/2010/main" val="1698778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 achieved $72.95 million in savings – 29%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Regional affordability efforts include reducing external Covid testing, achieving cost savings from unit-based team affordability projects, converting from Humira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to </a:t>
            </a:r>
            <a:r>
              <a:rPr lang="en-US" sz="1200" kern="100" dirty="0" err="1">
                <a:effectLst/>
                <a:latin typeface="+mn-lt"/>
                <a:ea typeface="Aptos" panose="020B0004020202020204" pitchFamily="34" charset="0"/>
                <a:cs typeface="Times New Roman" panose="02020603050405020304" pitchFamily="18" charset="0"/>
              </a:rPr>
              <a:t>Amjevita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and improving attendance.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Southern California’s achievement included nearly $24 million in savings through more than 800 individual unit-based team projects involving Alliance union members. Projects focused on affordability, attendance, quality, safety, and service.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a:t>
            </a:r>
            <a:r>
              <a:rPr lang="en-US" sz="1200" b="1" kern="100" dirty="0">
                <a:effectLst/>
                <a:latin typeface="+mn-lt"/>
                <a:ea typeface="Aptos" panose="020B0004020202020204" pitchFamily="34" charset="0"/>
                <a:cs typeface="Times New Roman" panose="02020603050405020304" pitchFamily="18" charset="0"/>
              </a:rPr>
              <a:t> </a:t>
            </a:r>
            <a:r>
              <a:rPr lang="en-US" sz="1200" kern="100" dirty="0">
                <a:effectLst/>
                <a:latin typeface="+mn-lt"/>
                <a:ea typeface="Aptos" panose="020B0004020202020204" pitchFamily="34" charset="0"/>
                <a:cs typeface="Times New Roman" panose="02020603050405020304" pitchFamily="18" charset="0"/>
              </a:rPr>
              <a:t>this year, the region plans to:</a:t>
            </a:r>
            <a:r>
              <a:rPr lang="en-US" sz="1200" b="1" kern="100" dirty="0">
                <a:effectLst/>
                <a:latin typeface="+mn-lt"/>
                <a:ea typeface="Aptos" panose="020B0004020202020204" pitchFamily="34" charset="0"/>
                <a:cs typeface="Times New Roman" panose="02020603050405020304" pitchFamily="18" charset="0"/>
              </a:rPr>
              <a:t> </a:t>
            </a:r>
            <a:r>
              <a:rPr lang="en-US" sz="1200" b="0" kern="100" dirty="0">
                <a:effectLst/>
                <a:latin typeface="+mn-lt"/>
                <a:ea typeface="Aptos" panose="020B0004020202020204" pitchFamily="34" charset="0"/>
                <a:cs typeface="Times New Roman" panose="02020603050405020304" pitchFamily="18" charset="0"/>
              </a:rPr>
              <a:t>C</a:t>
            </a:r>
            <a:r>
              <a:rPr lang="en-US" sz="1200" kern="100" dirty="0">
                <a:effectLst/>
                <a:latin typeface="+mn-lt"/>
                <a:ea typeface="Aptos" panose="020B0004020202020204" pitchFamily="34" charset="0"/>
                <a:cs typeface="Times New Roman" panose="02020603050405020304" pitchFamily="18" charset="0"/>
              </a:rPr>
              <a:t>ontinue efforts to improve attendance, pursue pharmacy savings, bolster the Care Without Delay initiative, and expand and improve its Return-On-Investment vetting process for UBT affordability projects.</a:t>
            </a:r>
          </a:p>
          <a:p>
            <a:r>
              <a:rPr lang="en-US" sz="1200" dirty="0">
                <a:latin typeface="+mn-lt"/>
              </a:rPr>
              <a:t> </a:t>
            </a:r>
          </a:p>
        </p:txBody>
      </p:sp>
      <p:sp>
        <p:nvSpPr>
          <p:cNvPr id="4" name="Slide Number Placeholder 3"/>
          <p:cNvSpPr>
            <a:spLocks noGrp="1"/>
          </p:cNvSpPr>
          <p:nvPr>
            <p:ph type="sldNum" sz="quarter" idx="5"/>
          </p:nvPr>
        </p:nvSpPr>
        <p:spPr/>
        <p:txBody>
          <a:bodyPr/>
          <a:lstStyle/>
          <a:p>
            <a:fld id="{C5159A64-0635-F14D-B001-BE94C02CFEB0}" type="slidenum">
              <a:rPr lang="en-US" smtClean="0"/>
              <a:t>62</a:t>
            </a:fld>
            <a:endParaRPr lang="en-US"/>
          </a:p>
        </p:txBody>
      </p:sp>
    </p:spTree>
    <p:extLst>
      <p:ext uri="{BB962C8B-B14F-4D97-AF65-F5344CB8AC3E}">
        <p14:creationId xmlns:p14="http://schemas.microsoft.com/office/powerpoint/2010/main" val="11722022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region achieved $6 million in savings in 2023 – 21%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one of 3 regional task forces to accrue significant savings from converting to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a biosimilar that is significantly less expensive than Humira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with the same safety and efficacy for treating inflammatory disease.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Biosimilars are competitors to complex biologic drugs like Humira that are made inside living cells. KP has overseen several biosimilar conversions over the past decade.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While KP set a 80%“conversion rate” for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in 2023, efforts by regional task forces have helped push that rate above 90% in some markets. Those additional conversions are resulting in cost savings that can be applied to the Alliance PSP affordability goal.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especially well suited for this project because half of the region’s Alliance-represented employees work in pharmacy.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Pursue new cost-savings opportunities and continue efforts to energize the region’s fledgling unit-based teams.</a:t>
            </a:r>
          </a:p>
        </p:txBody>
      </p:sp>
      <p:sp>
        <p:nvSpPr>
          <p:cNvPr id="4" name="Slide Number Placeholder 3"/>
          <p:cNvSpPr>
            <a:spLocks noGrp="1"/>
          </p:cNvSpPr>
          <p:nvPr>
            <p:ph type="sldNum" sz="quarter" idx="5"/>
          </p:nvPr>
        </p:nvSpPr>
        <p:spPr/>
        <p:txBody>
          <a:bodyPr/>
          <a:lstStyle/>
          <a:p>
            <a:fld id="{C5159A64-0635-F14D-B001-BE94C02CFEB0}" type="slidenum">
              <a:rPr lang="en-US" smtClean="0"/>
              <a:t>63</a:t>
            </a:fld>
            <a:endParaRPr lang="en-US"/>
          </a:p>
        </p:txBody>
      </p:sp>
    </p:spTree>
    <p:extLst>
      <p:ext uri="{BB962C8B-B14F-4D97-AF65-F5344CB8AC3E}">
        <p14:creationId xmlns:p14="http://schemas.microsoft.com/office/powerpoint/2010/main" val="28189188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region achieved $6 million in savings in 2023 – 21%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one of 3 regional task forces to accrue significant savings from converting to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a biosimilar that is significantly less expensive than Humira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with the same safety and efficacy for treating inflammatory disease.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Biosimilars are competitors to complex biologic drugs like Humira that are made inside living cells. KP has overseen several biosimilar conversions over the past decade.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While KP set a 80%“conversion rate” for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in 2023, efforts by regional task forces have helped push that rate above 90% in some markets. Those additional conversions are resulting in cost savings that can be applied to the Alliance PSP affordability goal.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especially well suited for this project because half of the region’s Alliance-represented employees work in pharmacy.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Pursue new cost-savings opportunities and continue efforts to energize the region’s fledgling unit-based teams.</a:t>
            </a:r>
          </a:p>
        </p:txBody>
      </p:sp>
      <p:sp>
        <p:nvSpPr>
          <p:cNvPr id="4" name="Slide Number Placeholder 3"/>
          <p:cNvSpPr>
            <a:spLocks noGrp="1"/>
          </p:cNvSpPr>
          <p:nvPr>
            <p:ph type="sldNum" sz="quarter" idx="5"/>
          </p:nvPr>
        </p:nvSpPr>
        <p:spPr/>
        <p:txBody>
          <a:bodyPr/>
          <a:lstStyle/>
          <a:p>
            <a:fld id="{C5159A64-0635-F14D-B001-BE94C02CFEB0}" type="slidenum">
              <a:rPr lang="en-US" smtClean="0"/>
              <a:t>64</a:t>
            </a:fld>
            <a:endParaRPr lang="en-US"/>
          </a:p>
        </p:txBody>
      </p:sp>
    </p:spTree>
    <p:extLst>
      <p:ext uri="{BB962C8B-B14F-4D97-AF65-F5344CB8AC3E}">
        <p14:creationId xmlns:p14="http://schemas.microsoft.com/office/powerpoint/2010/main" val="6550550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region achieved $6 million in savings in 2023 – 21%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one of 3 regional task forces to accrue significant savings from converting to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a biosimilar that is significantly less expensive than Humira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with the same safety and efficacy for treating inflammatory disease.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Biosimilars are competitors to complex biologic drugs like Humira that are made inside living cells. KP has overseen several biosimilar conversions over the past decade.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While KP set a 80%“conversion rate” for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in 2023, efforts by regional task forces have helped push that rate above 90% in some markets. Those additional conversions are resulting in cost savings that can be applied to the Alliance PSP affordability goal.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especially well suited for this project because half of the region’s Alliance-represented employees work in pharmacy.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Pursue new cost-savings opportunities and continue efforts to energize the region’s fledgling unit-based teams.</a:t>
            </a:r>
          </a:p>
        </p:txBody>
      </p:sp>
      <p:sp>
        <p:nvSpPr>
          <p:cNvPr id="4" name="Slide Number Placeholder 3"/>
          <p:cNvSpPr>
            <a:spLocks noGrp="1"/>
          </p:cNvSpPr>
          <p:nvPr>
            <p:ph type="sldNum" sz="quarter" idx="5"/>
          </p:nvPr>
        </p:nvSpPr>
        <p:spPr/>
        <p:txBody>
          <a:bodyPr/>
          <a:lstStyle/>
          <a:p>
            <a:fld id="{C5159A64-0635-F14D-B001-BE94C02CFEB0}" type="slidenum">
              <a:rPr lang="en-US" smtClean="0"/>
              <a:t>65</a:t>
            </a:fld>
            <a:endParaRPr lang="en-US"/>
          </a:p>
        </p:txBody>
      </p:sp>
    </p:spTree>
    <p:extLst>
      <p:ext uri="{BB962C8B-B14F-4D97-AF65-F5344CB8AC3E}">
        <p14:creationId xmlns:p14="http://schemas.microsoft.com/office/powerpoint/2010/main" val="17513270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region achieved $6 million in savings in 2023 – 21%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one of 3 regional task forces to accrue significant savings from converting to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a biosimilar that is significantly less expensive than Humira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with the same safety and efficacy for treating inflammatory disease.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Biosimilars are competitors to complex biologic drugs like Humira that are made inside living cells. KP has overseen several biosimilar conversions over the past decade.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While KP set a 80%“conversion rate” for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in 2023, efforts by regional task forces have helped push that rate above 90% in some markets. Those additional conversions are resulting in cost savings that can be applied to the Alliance PSP affordability goal.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especially well suited for this project because half of the region’s Alliance-represented employees work in pharmacy.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Pursue new cost-savings opportunities and continue efforts to energize the region’s fledgling unit-based teams.</a:t>
            </a:r>
          </a:p>
        </p:txBody>
      </p:sp>
      <p:sp>
        <p:nvSpPr>
          <p:cNvPr id="4" name="Slide Number Placeholder 3"/>
          <p:cNvSpPr>
            <a:spLocks noGrp="1"/>
          </p:cNvSpPr>
          <p:nvPr>
            <p:ph type="sldNum" sz="quarter" idx="5"/>
          </p:nvPr>
        </p:nvSpPr>
        <p:spPr/>
        <p:txBody>
          <a:bodyPr/>
          <a:lstStyle/>
          <a:p>
            <a:fld id="{C5159A64-0635-F14D-B001-BE94C02CFEB0}" type="slidenum">
              <a:rPr lang="en-US" smtClean="0"/>
              <a:t>66</a:t>
            </a:fld>
            <a:endParaRPr lang="en-US"/>
          </a:p>
        </p:txBody>
      </p:sp>
    </p:spTree>
    <p:extLst>
      <p:ext uri="{BB962C8B-B14F-4D97-AF65-F5344CB8AC3E}">
        <p14:creationId xmlns:p14="http://schemas.microsoft.com/office/powerpoint/2010/main" val="11473983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region achieved $6 million in savings in 2023 – 21%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one of 3 regional task forces to accrue significant savings from converting to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a biosimilar that is significantly less expensive than Humira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with the same safety and efficacy for treating inflammatory disease.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Biosimilars are competitors to complex biologic drugs like Humira that are made inside living cells. KP has overseen several biosimilar conversions over the past decade.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While KP set a 80%“conversion rate” for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in 2023, efforts by regional task forces have helped push that rate above 90% in some markets. Those additional conversions are resulting in cost savings that can be applied to the Alliance PSP affordability goal.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especially well suited for this project because half of the region’s Alliance-represented employees work in pharmacy.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Pursue new cost-savings opportunities and continue efforts to energize the region’s fledgling unit-based teams.</a:t>
            </a:r>
          </a:p>
        </p:txBody>
      </p:sp>
      <p:sp>
        <p:nvSpPr>
          <p:cNvPr id="4" name="Slide Number Placeholder 3"/>
          <p:cNvSpPr>
            <a:spLocks noGrp="1"/>
          </p:cNvSpPr>
          <p:nvPr>
            <p:ph type="sldNum" sz="quarter" idx="5"/>
          </p:nvPr>
        </p:nvSpPr>
        <p:spPr/>
        <p:txBody>
          <a:bodyPr/>
          <a:lstStyle/>
          <a:p>
            <a:fld id="{C5159A64-0635-F14D-B001-BE94C02CFEB0}" type="slidenum">
              <a:rPr lang="en-US" smtClean="0"/>
              <a:t>67</a:t>
            </a:fld>
            <a:endParaRPr lang="en-US"/>
          </a:p>
        </p:txBody>
      </p:sp>
    </p:spTree>
    <p:extLst>
      <p:ext uri="{BB962C8B-B14F-4D97-AF65-F5344CB8AC3E}">
        <p14:creationId xmlns:p14="http://schemas.microsoft.com/office/powerpoint/2010/main" val="26269464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region achieved $6 million in savings in 2023 – 21%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one of 3 regional task forces to accrue significant savings from converting to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a biosimilar that is significantly less expensive than Humira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with the same safety and efficacy for treating inflammatory disease.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Biosimilars are competitors to complex biologic drugs like Humira that are made inside living cells. KP has overseen several biosimilar conversions over the past decade.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While KP set a 80%“conversion rate” for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in 2023, efforts by regional task forces have helped push that rate above 90% in some markets. Those additional conversions are resulting in cost savings that can be applied to the Alliance PSP affordability goal.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especially well suited for this project because half of the region’s Alliance-represented employees work in pharmacy.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Pursue new cost-savings opportunities and continue efforts to energize the region’s fledgling unit-based teams.</a:t>
            </a:r>
          </a:p>
        </p:txBody>
      </p:sp>
      <p:sp>
        <p:nvSpPr>
          <p:cNvPr id="4" name="Slide Number Placeholder 3"/>
          <p:cNvSpPr>
            <a:spLocks noGrp="1"/>
          </p:cNvSpPr>
          <p:nvPr>
            <p:ph type="sldNum" sz="quarter" idx="5"/>
          </p:nvPr>
        </p:nvSpPr>
        <p:spPr/>
        <p:txBody>
          <a:bodyPr/>
          <a:lstStyle/>
          <a:p>
            <a:fld id="{C5159A64-0635-F14D-B001-BE94C02CFEB0}" type="slidenum">
              <a:rPr lang="en-US" smtClean="0"/>
              <a:t>68</a:t>
            </a:fld>
            <a:endParaRPr lang="en-US"/>
          </a:p>
        </p:txBody>
      </p:sp>
    </p:spTree>
    <p:extLst>
      <p:ext uri="{BB962C8B-B14F-4D97-AF65-F5344CB8AC3E}">
        <p14:creationId xmlns:p14="http://schemas.microsoft.com/office/powerpoint/2010/main" val="31625049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The region achieved $6 million in savings in 2023 – 21% above target.</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one of 3 regional task forces to accrue significant savings from converting to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a biosimilar that is significantly less expensive than Humira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with the same safety and efficacy for treating inflammatory disease.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Biosimilars are competitors to complex biologic drugs like Humira that are made inside living cells. KP has overseen several biosimilar conversions over the past decade.</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While KP set a 80%“conversion rate” for </a:t>
            </a:r>
            <a:r>
              <a:rPr lang="en-US" sz="1200" kern="100" dirty="0" err="1">
                <a:effectLst/>
                <a:latin typeface="+mn-lt"/>
                <a:ea typeface="Aptos" panose="020B0004020202020204" pitchFamily="34" charset="0"/>
                <a:cs typeface="Times New Roman" panose="02020603050405020304" pitchFamily="18" charset="0"/>
              </a:rPr>
              <a:t>Amjevita</a:t>
            </a:r>
            <a:r>
              <a:rPr lang="en-US" sz="1200" kern="100" baseline="30000" dirty="0">
                <a:effectLst/>
                <a:latin typeface="+mn-lt"/>
                <a:ea typeface="Aptos" panose="020B0004020202020204" pitchFamily="34" charset="0"/>
                <a:cs typeface="Times New Roman" panose="02020603050405020304" pitchFamily="18" charset="0"/>
              </a:rPr>
              <a:t>™</a:t>
            </a:r>
            <a:r>
              <a:rPr lang="en-US" sz="1200" kern="100" dirty="0">
                <a:effectLst/>
                <a:latin typeface="+mn-lt"/>
                <a:ea typeface="Aptos" panose="020B0004020202020204" pitchFamily="34" charset="0"/>
                <a:cs typeface="Times New Roman" panose="02020603050405020304" pitchFamily="18" charset="0"/>
              </a:rPr>
              <a:t> in 2023, efforts by regional task forces have helped push that rate above 90% in some markets. Those additional conversions are resulting in cost savings that can be applied to the Alliance PSP affordability goal.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Washington is especially well suited for this project because half of the region’s Alliance-represented employees work in pharmacy. </a:t>
            </a:r>
          </a:p>
          <a:p>
            <a:pPr marL="342900" marR="0" lvl="0" indent="-342900">
              <a:spcBef>
                <a:spcPts val="0"/>
              </a:spcBef>
              <a:spcAft>
                <a:spcPts val="0"/>
              </a:spcAft>
              <a:buFont typeface="Symbol" pitchFamily="2" charset="2"/>
              <a:buChar char=""/>
            </a:pPr>
            <a:r>
              <a:rPr lang="en-US" sz="1200" kern="100" dirty="0">
                <a:effectLst/>
                <a:latin typeface="+mn-lt"/>
                <a:ea typeface="Aptos" panose="020B0004020202020204" pitchFamily="34" charset="0"/>
                <a:cs typeface="Times New Roman" panose="02020603050405020304" pitchFamily="18" charset="0"/>
              </a:rPr>
              <a:t>Looking ahead this year, the region plans to: Pursue new cost-savings opportunities and continue efforts to energize the region’s fledgling unit-based teams.</a:t>
            </a:r>
          </a:p>
          <a:p>
            <a:endParaRPr lang="en-US" sz="1200" dirty="0">
              <a:latin typeface="+mn-lt"/>
            </a:endParaRPr>
          </a:p>
        </p:txBody>
      </p:sp>
      <p:sp>
        <p:nvSpPr>
          <p:cNvPr id="4" name="Slide Number Placeholder 3"/>
          <p:cNvSpPr>
            <a:spLocks noGrp="1"/>
          </p:cNvSpPr>
          <p:nvPr>
            <p:ph type="sldNum" sz="quarter" idx="5"/>
          </p:nvPr>
        </p:nvSpPr>
        <p:spPr/>
        <p:txBody>
          <a:bodyPr/>
          <a:lstStyle/>
          <a:p>
            <a:fld id="{C5159A64-0635-F14D-B001-BE94C02CFEB0}" type="slidenum">
              <a:rPr lang="en-US" smtClean="0"/>
              <a:t>69</a:t>
            </a:fld>
            <a:endParaRPr lang="en-US"/>
          </a:p>
        </p:txBody>
      </p:sp>
    </p:spTree>
    <p:extLst>
      <p:ext uri="{BB962C8B-B14F-4D97-AF65-F5344CB8AC3E}">
        <p14:creationId xmlns:p14="http://schemas.microsoft.com/office/powerpoint/2010/main" val="30954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7</a:t>
            </a:fld>
            <a:endParaRPr lang="en-US"/>
          </a:p>
        </p:txBody>
      </p:sp>
    </p:spTree>
    <p:extLst>
      <p:ext uri="{BB962C8B-B14F-4D97-AF65-F5344CB8AC3E}">
        <p14:creationId xmlns:p14="http://schemas.microsoft.com/office/powerpoint/2010/main" val="22696621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70</a:t>
            </a:fld>
            <a:endParaRPr lang="en-US"/>
          </a:p>
        </p:txBody>
      </p:sp>
    </p:spTree>
    <p:extLst>
      <p:ext uri="{BB962C8B-B14F-4D97-AF65-F5344CB8AC3E}">
        <p14:creationId xmlns:p14="http://schemas.microsoft.com/office/powerpoint/2010/main" val="2324359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82" y="4447153"/>
            <a:ext cx="5862410" cy="3638580"/>
          </a:xfrm>
        </p:spPr>
        <p:txBody>
          <a:bodyPr/>
          <a:lstStyle/>
          <a:p>
            <a:pPr marL="171450" indent="-171450">
              <a:buFont typeface="Arial" panose="020B0604020202020204" pitchFamily="34" charset="0"/>
              <a:buChar char="•"/>
            </a:pPr>
            <a:r>
              <a:rPr lang="en-US" dirty="0"/>
              <a:t>Each regional task force surpassed its individual cost-savings target, thanks to labor and management working together to identify and address unique challenges in each market.</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Collectively, we achieved more than $114 million in recurring cost savings in 2023 – 49% above target for the year!</a:t>
            </a:r>
          </a:p>
          <a:p>
            <a:endParaRPr lang="en-US" dirty="0"/>
          </a:p>
          <a:p>
            <a:endParaRPr lang="en-US" dirty="0"/>
          </a:p>
        </p:txBody>
      </p:sp>
      <p:sp>
        <p:nvSpPr>
          <p:cNvPr id="4" name="Slide Number Placeholder 3"/>
          <p:cNvSpPr>
            <a:spLocks noGrp="1"/>
          </p:cNvSpPr>
          <p:nvPr>
            <p:ph type="sldNum" sz="quarter" idx="5"/>
          </p:nvPr>
        </p:nvSpPr>
        <p:spPr/>
        <p:txBody>
          <a:bodyPr/>
          <a:lstStyle/>
          <a:p>
            <a:fld id="{C5159A64-0635-F14D-B001-BE94C02CFEB0}" type="slidenum">
              <a:rPr lang="en-US" smtClean="0"/>
              <a:t>8</a:t>
            </a:fld>
            <a:endParaRPr lang="en-US"/>
          </a:p>
        </p:txBody>
      </p:sp>
    </p:spTree>
    <p:extLst>
      <p:ext uri="{BB962C8B-B14F-4D97-AF65-F5344CB8AC3E}">
        <p14:creationId xmlns:p14="http://schemas.microsoft.com/office/powerpoint/2010/main" val="2005659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Regions found success by seizing opportunities convert to </a:t>
            </a:r>
            <a:r>
              <a:rPr lang="en-US" sz="1200" dirty="0" err="1">
                <a:latin typeface="+mn-lt"/>
              </a:rPr>
              <a:t>Amjevita</a:t>
            </a:r>
            <a:r>
              <a:rPr lang="en-US" sz="1200" baseline="30000" dirty="0">
                <a:solidFill>
                  <a:srgbClr val="113E85"/>
                </a:solidFill>
              </a:rPr>
              <a:t>™</a:t>
            </a:r>
            <a:r>
              <a:rPr lang="en-US" sz="1200" dirty="0">
                <a:latin typeface="+mn-lt"/>
              </a:rPr>
              <a:t>, a </a:t>
            </a:r>
            <a:r>
              <a:rPr lang="en-US" sz="1200" kern="100" dirty="0">
                <a:effectLst/>
                <a:latin typeface="+mn-lt"/>
                <a:ea typeface="Aptos" panose="020B0004020202020204" pitchFamily="34" charset="0"/>
                <a:cs typeface="Times New Roman" panose="02020603050405020304" pitchFamily="18" charset="0"/>
              </a:rPr>
              <a:t>biosimilar that is significantly less expensive than Humira</a:t>
            </a:r>
            <a:r>
              <a:rPr lang="en-US" sz="1200" baseline="30000" dirty="0">
                <a:solidFill>
                  <a:srgbClr val="113E85"/>
                </a:solidFill>
              </a:rPr>
              <a:t>®</a:t>
            </a:r>
            <a:r>
              <a:rPr lang="en-US" sz="1200" kern="100" dirty="0">
                <a:effectLst/>
                <a:latin typeface="+mn-lt"/>
                <a:ea typeface="Aptos" panose="020B0004020202020204" pitchFamily="34" charset="0"/>
                <a:cs typeface="Times New Roman" panose="02020603050405020304" pitchFamily="18" charset="0"/>
              </a:rPr>
              <a:t>, with the same safety and efficacy for treating inflammatory disease; and to minimize</a:t>
            </a:r>
            <a:r>
              <a:rPr lang="en-US" sz="1200" dirty="0">
                <a:latin typeface="+mn-lt"/>
              </a:rPr>
              <a:t> external COVID-19 testing to reduce costs.</a:t>
            </a:r>
            <a:endParaRPr lang="en-US" sz="1200" kern="100" dirty="0">
              <a:effectLst/>
              <a:latin typeface="+mn-lt"/>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Regions also improved affordability by making gains in quality care. The Mid-Atlantic States is helping patients avoid unnecessary hospital stays and emergency room visits by using patient care coordinators to direct patients to effective care options. In the Northwest, frontline workers are helping to save more than $1 million by </a:t>
            </a:r>
            <a:r>
              <a:rPr lang="en-US" sz="1200" dirty="0">
                <a:effectLst/>
                <a:latin typeface="+mn-lt"/>
                <a:ea typeface="Calibri" panose="020F0502020204030204" pitchFamily="34" charset="0"/>
                <a:cs typeface="Arial" panose="020B0604020202020204" pitchFamily="34" charset="0"/>
              </a:rPr>
              <a:t>coordinating the return of KP</a:t>
            </a:r>
            <a:r>
              <a:rPr lang="en-US" sz="1200" dirty="0">
                <a:latin typeface="+mn-lt"/>
                <a:ea typeface="Calibri" panose="020F0502020204030204" pitchFamily="34" charset="0"/>
                <a:cs typeface="Arial" panose="020B0604020202020204" pitchFamily="34" charset="0"/>
              </a:rPr>
              <a:t> patients receiving emergency care in non-KP facilities. </a:t>
            </a:r>
            <a:endParaRPr lang="en-US"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Unit-based teams are also helping Kaiser Permanente stay on top of its game. UBT projects in affordability, attendance, quality, safety, and service yielded </a:t>
            </a:r>
            <a:r>
              <a:rPr lang="en-US" dirty="0"/>
              <a:t>more than $41</a:t>
            </a:r>
            <a:r>
              <a:rPr lang="en-US" sz="1200" dirty="0">
                <a:latin typeface="+mn-lt"/>
              </a:rPr>
              <a:t> million in cost savings overall for 2023.</a:t>
            </a:r>
          </a:p>
        </p:txBody>
      </p:sp>
      <p:sp>
        <p:nvSpPr>
          <p:cNvPr id="4" name="Slide Number Placeholder 3"/>
          <p:cNvSpPr>
            <a:spLocks noGrp="1"/>
          </p:cNvSpPr>
          <p:nvPr>
            <p:ph type="sldNum" sz="quarter" idx="5"/>
          </p:nvPr>
        </p:nvSpPr>
        <p:spPr/>
        <p:txBody>
          <a:bodyPr/>
          <a:lstStyle/>
          <a:p>
            <a:fld id="{C5159A64-0635-F14D-B001-BE94C02CFEB0}" type="slidenum">
              <a:rPr lang="en-US" smtClean="0"/>
              <a:t>9</a:t>
            </a:fld>
            <a:endParaRPr lang="en-US"/>
          </a:p>
        </p:txBody>
      </p:sp>
    </p:spTree>
    <p:extLst>
      <p:ext uri="{BB962C8B-B14F-4D97-AF65-F5344CB8AC3E}">
        <p14:creationId xmlns:p14="http://schemas.microsoft.com/office/powerpoint/2010/main" val="2452307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8C0ED-67AB-3C53-6BD1-87A624DC4815}"/>
              </a:ext>
            </a:extLst>
          </p:cNvPr>
          <p:cNvSpPr/>
          <p:nvPr userDrawn="1"/>
        </p:nvSpPr>
        <p:spPr>
          <a:xfrm>
            <a:off x="0" y="1"/>
            <a:ext cx="12192000"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122A741-6995-4445-A1E7-68BE971BABFB}"/>
              </a:ext>
            </a:extLst>
          </p:cNvPr>
          <p:cNvPicPr>
            <a:picLocks noChangeAspect="1"/>
          </p:cNvPicPr>
          <p:nvPr userDrawn="1"/>
        </p:nvPicPr>
        <p:blipFill>
          <a:blip r:embed="rId2"/>
          <a:srcRect/>
          <a:stretch/>
        </p:blipFill>
        <p:spPr>
          <a:xfrm>
            <a:off x="0" y="0"/>
            <a:ext cx="12192000" cy="6858000"/>
          </a:xfrm>
          <a:prstGeom prst="rect">
            <a:avLst/>
          </a:prstGeom>
        </p:spPr>
      </p:pic>
      <p:sp>
        <p:nvSpPr>
          <p:cNvPr id="13" name="Title Placeholder 1">
            <a:extLst>
              <a:ext uri="{FF2B5EF4-FFF2-40B4-BE49-F238E27FC236}">
                <a16:creationId xmlns:a16="http://schemas.microsoft.com/office/drawing/2014/main" id="{DE97C66F-5262-6943-8FF4-CE1D9A449107}"/>
              </a:ext>
            </a:extLst>
          </p:cNvPr>
          <p:cNvSpPr>
            <a:spLocks noGrp="1"/>
          </p:cNvSpPr>
          <p:nvPr>
            <p:ph type="title" hasCustomPrompt="1"/>
          </p:nvPr>
        </p:nvSpPr>
        <p:spPr>
          <a:xfrm>
            <a:off x="419100" y="1845297"/>
            <a:ext cx="6312626" cy="1919151"/>
          </a:xfrm>
          <a:prstGeom prst="rect">
            <a:avLst/>
          </a:prstGeom>
        </p:spPr>
        <p:txBody>
          <a:bodyPr vert="horz" lIns="91440" tIns="45720" rIns="91440" bIns="45720" rtlCol="0" anchor="t" anchorCtr="0">
            <a:normAutofit/>
          </a:bodyPr>
          <a:lstStyle>
            <a:lvl1pPr>
              <a:defRPr sz="4400">
                <a:solidFill>
                  <a:schemeClr val="bg1"/>
                </a:solidFill>
              </a:defRPr>
            </a:lvl1pPr>
          </a:lstStyle>
          <a:p>
            <a:r>
              <a:rPr lang="en-US" dirty="0"/>
              <a:t>CLICK</a:t>
            </a:r>
            <a:br>
              <a:rPr lang="en-US" dirty="0"/>
            </a:br>
            <a:r>
              <a:rPr lang="en-US" dirty="0"/>
              <a:t>TO INSERT </a:t>
            </a:r>
            <a:br>
              <a:rPr lang="en-US" dirty="0"/>
            </a:br>
            <a:r>
              <a:rPr lang="en-US" dirty="0"/>
              <a:t>TITLE</a:t>
            </a:r>
          </a:p>
        </p:txBody>
      </p:sp>
      <p:pic>
        <p:nvPicPr>
          <p:cNvPr id="18" name="Picture 17">
            <a:extLst>
              <a:ext uri="{FF2B5EF4-FFF2-40B4-BE49-F238E27FC236}">
                <a16:creationId xmlns:a16="http://schemas.microsoft.com/office/drawing/2014/main" id="{8D306406-D24F-6048-A7D9-83F2E1B68ABE}"/>
              </a:ext>
            </a:extLst>
          </p:cNvPr>
          <p:cNvPicPr>
            <a:picLocks noChangeAspect="1"/>
          </p:cNvPicPr>
          <p:nvPr userDrawn="1"/>
        </p:nvPicPr>
        <p:blipFill>
          <a:blip r:embed="rId3"/>
          <a:stretch>
            <a:fillRect/>
          </a:stretch>
        </p:blipFill>
        <p:spPr>
          <a:xfrm>
            <a:off x="5892800" y="5764556"/>
            <a:ext cx="5461000" cy="406400"/>
          </a:xfrm>
          <a:prstGeom prst="rect">
            <a:avLst/>
          </a:prstGeom>
        </p:spPr>
      </p:pic>
      <p:sp>
        <p:nvSpPr>
          <p:cNvPr id="22" name="Text Placeholder 21">
            <a:extLst>
              <a:ext uri="{FF2B5EF4-FFF2-40B4-BE49-F238E27FC236}">
                <a16:creationId xmlns:a16="http://schemas.microsoft.com/office/drawing/2014/main" id="{3F88502A-52AB-584D-843E-AB642243F6E9}"/>
              </a:ext>
            </a:extLst>
          </p:cNvPr>
          <p:cNvSpPr>
            <a:spLocks noGrp="1"/>
          </p:cNvSpPr>
          <p:nvPr>
            <p:ph type="body" sz="quarter" idx="10" hasCustomPrompt="1"/>
          </p:nvPr>
        </p:nvSpPr>
        <p:spPr>
          <a:xfrm>
            <a:off x="419100" y="3784889"/>
            <a:ext cx="6312626" cy="425245"/>
          </a:xfrm>
        </p:spPr>
        <p:txBody>
          <a:bodyPr anchor="ct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insert subtitle</a:t>
            </a:r>
          </a:p>
        </p:txBody>
      </p:sp>
      <p:sp>
        <p:nvSpPr>
          <p:cNvPr id="24" name="Text Placeholder 23">
            <a:extLst>
              <a:ext uri="{FF2B5EF4-FFF2-40B4-BE49-F238E27FC236}">
                <a16:creationId xmlns:a16="http://schemas.microsoft.com/office/drawing/2014/main" id="{37F4C9F1-78A1-394F-8782-F943775C58BD}"/>
              </a:ext>
            </a:extLst>
          </p:cNvPr>
          <p:cNvSpPr>
            <a:spLocks noGrp="1"/>
          </p:cNvSpPr>
          <p:nvPr>
            <p:ph type="body" sz="quarter" idx="11" hasCustomPrompt="1"/>
          </p:nvPr>
        </p:nvSpPr>
        <p:spPr>
          <a:xfrm>
            <a:off x="419100" y="6167692"/>
            <a:ext cx="4110713" cy="224181"/>
          </a:xfrm>
        </p:spPr>
        <p:txBody>
          <a:bodyPr anchor="ctr">
            <a:normAutofit/>
          </a:bodyPr>
          <a:lstStyle>
            <a:lvl1pPr marL="0" indent="0">
              <a:buNone/>
              <a:defRPr sz="1200" b="1" i="0" spc="300" baseline="0">
                <a:solidFill>
                  <a:schemeClr val="bg1"/>
                </a:solidFill>
                <a:latin typeface="Arial" panose="020B0604020202020204" pitchFamily="34" charset="0"/>
                <a:cs typeface="Arial" panose="020B0604020202020204" pitchFamily="34" charset="0"/>
              </a:defRPr>
            </a:lvl1pPr>
          </a:lstStyle>
          <a:p>
            <a:pPr lvl="0"/>
            <a:r>
              <a:rPr lang="en-US" sz="1200" dirty="0"/>
              <a:t>MONTH 2024</a:t>
            </a:r>
            <a:endParaRPr lang="en-US" dirty="0"/>
          </a:p>
        </p:txBody>
      </p:sp>
      <p:pic>
        <p:nvPicPr>
          <p:cNvPr id="4" name="Picture 3">
            <a:extLst>
              <a:ext uri="{FF2B5EF4-FFF2-40B4-BE49-F238E27FC236}">
                <a16:creationId xmlns:a16="http://schemas.microsoft.com/office/drawing/2014/main" id="{546CD85A-25B6-EFCD-F553-E28A96725824}"/>
              </a:ext>
            </a:extLst>
          </p:cNvPr>
          <p:cNvPicPr>
            <a:picLocks noChangeAspect="1"/>
          </p:cNvPicPr>
          <p:nvPr userDrawn="1"/>
        </p:nvPicPr>
        <p:blipFill>
          <a:blip r:embed="rId4"/>
          <a:stretch>
            <a:fillRect/>
          </a:stretch>
        </p:blipFill>
        <p:spPr>
          <a:xfrm>
            <a:off x="7099300" y="6114682"/>
            <a:ext cx="4673600" cy="330200"/>
          </a:xfrm>
          <a:prstGeom prst="rect">
            <a:avLst/>
          </a:prstGeom>
        </p:spPr>
      </p:pic>
    </p:spTree>
    <p:extLst>
      <p:ext uri="{BB962C8B-B14F-4D97-AF65-F5344CB8AC3E}">
        <p14:creationId xmlns:p14="http://schemas.microsoft.com/office/powerpoint/2010/main" val="233314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8C0ED-67AB-3C53-6BD1-87A624DC4815}"/>
              </a:ext>
            </a:extLst>
          </p:cNvPr>
          <p:cNvSpPr/>
          <p:nvPr userDrawn="1"/>
        </p:nvSpPr>
        <p:spPr>
          <a:xfrm>
            <a:off x="0" y="1"/>
            <a:ext cx="12192000"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122A741-6995-4445-A1E7-68BE971BABFB}"/>
              </a:ext>
            </a:extLst>
          </p:cNvPr>
          <p:cNvPicPr>
            <a:picLocks noChangeAspect="1"/>
          </p:cNvPicPr>
          <p:nvPr userDrawn="1"/>
        </p:nvPicPr>
        <p:blipFill>
          <a:blip r:embed="rId2"/>
          <a:srcRect/>
          <a:stretch/>
        </p:blipFill>
        <p:spPr>
          <a:xfrm>
            <a:off x="0" y="0"/>
            <a:ext cx="12192000" cy="6858000"/>
          </a:xfrm>
          <a:prstGeom prst="rect">
            <a:avLst/>
          </a:prstGeom>
        </p:spPr>
      </p:pic>
      <p:sp>
        <p:nvSpPr>
          <p:cNvPr id="13" name="Title Placeholder 1">
            <a:extLst>
              <a:ext uri="{FF2B5EF4-FFF2-40B4-BE49-F238E27FC236}">
                <a16:creationId xmlns:a16="http://schemas.microsoft.com/office/drawing/2014/main" id="{DE97C66F-5262-6943-8FF4-CE1D9A449107}"/>
              </a:ext>
            </a:extLst>
          </p:cNvPr>
          <p:cNvSpPr>
            <a:spLocks noGrp="1"/>
          </p:cNvSpPr>
          <p:nvPr>
            <p:ph type="title" hasCustomPrompt="1"/>
          </p:nvPr>
        </p:nvSpPr>
        <p:spPr>
          <a:xfrm>
            <a:off x="419100" y="1845297"/>
            <a:ext cx="6312626" cy="1919151"/>
          </a:xfrm>
          <a:prstGeom prst="rect">
            <a:avLst/>
          </a:prstGeom>
        </p:spPr>
        <p:txBody>
          <a:bodyPr vert="horz" lIns="91440" tIns="45720" rIns="91440" bIns="45720" rtlCol="0" anchor="t" anchorCtr="0">
            <a:normAutofit/>
          </a:bodyPr>
          <a:lstStyle>
            <a:lvl1pPr>
              <a:defRPr sz="4400">
                <a:solidFill>
                  <a:schemeClr val="bg1"/>
                </a:solidFill>
              </a:defRPr>
            </a:lvl1pPr>
          </a:lstStyle>
          <a:p>
            <a:r>
              <a:rPr lang="en-US" dirty="0"/>
              <a:t>CLICK</a:t>
            </a:r>
            <a:br>
              <a:rPr lang="en-US" dirty="0"/>
            </a:br>
            <a:r>
              <a:rPr lang="en-US" dirty="0"/>
              <a:t>TO INSERT </a:t>
            </a:r>
            <a:br>
              <a:rPr lang="en-US" dirty="0"/>
            </a:br>
            <a:r>
              <a:rPr lang="en-US" dirty="0"/>
              <a:t>TITLE</a:t>
            </a:r>
          </a:p>
        </p:txBody>
      </p:sp>
      <p:pic>
        <p:nvPicPr>
          <p:cNvPr id="18" name="Picture 17">
            <a:extLst>
              <a:ext uri="{FF2B5EF4-FFF2-40B4-BE49-F238E27FC236}">
                <a16:creationId xmlns:a16="http://schemas.microsoft.com/office/drawing/2014/main" id="{8D306406-D24F-6048-A7D9-83F2E1B68ABE}"/>
              </a:ext>
            </a:extLst>
          </p:cNvPr>
          <p:cNvPicPr>
            <a:picLocks noChangeAspect="1"/>
          </p:cNvPicPr>
          <p:nvPr userDrawn="1"/>
        </p:nvPicPr>
        <p:blipFill>
          <a:blip r:embed="rId3"/>
          <a:stretch>
            <a:fillRect/>
          </a:stretch>
        </p:blipFill>
        <p:spPr>
          <a:xfrm>
            <a:off x="5892800" y="5764556"/>
            <a:ext cx="5461000" cy="406400"/>
          </a:xfrm>
          <a:prstGeom prst="rect">
            <a:avLst/>
          </a:prstGeom>
        </p:spPr>
      </p:pic>
      <p:sp>
        <p:nvSpPr>
          <p:cNvPr id="22" name="Text Placeholder 21">
            <a:extLst>
              <a:ext uri="{FF2B5EF4-FFF2-40B4-BE49-F238E27FC236}">
                <a16:creationId xmlns:a16="http://schemas.microsoft.com/office/drawing/2014/main" id="{3F88502A-52AB-584D-843E-AB642243F6E9}"/>
              </a:ext>
            </a:extLst>
          </p:cNvPr>
          <p:cNvSpPr>
            <a:spLocks noGrp="1"/>
          </p:cNvSpPr>
          <p:nvPr>
            <p:ph type="body" sz="quarter" idx="10" hasCustomPrompt="1"/>
          </p:nvPr>
        </p:nvSpPr>
        <p:spPr>
          <a:xfrm>
            <a:off x="419100" y="3784889"/>
            <a:ext cx="6312626" cy="425245"/>
          </a:xfrm>
        </p:spPr>
        <p:txBody>
          <a:bodyPr anchor="ct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insert subtitle</a:t>
            </a:r>
          </a:p>
        </p:txBody>
      </p:sp>
      <p:sp>
        <p:nvSpPr>
          <p:cNvPr id="24" name="Text Placeholder 23">
            <a:extLst>
              <a:ext uri="{FF2B5EF4-FFF2-40B4-BE49-F238E27FC236}">
                <a16:creationId xmlns:a16="http://schemas.microsoft.com/office/drawing/2014/main" id="{37F4C9F1-78A1-394F-8782-F943775C58BD}"/>
              </a:ext>
            </a:extLst>
          </p:cNvPr>
          <p:cNvSpPr>
            <a:spLocks noGrp="1"/>
          </p:cNvSpPr>
          <p:nvPr>
            <p:ph type="body" sz="quarter" idx="11" hasCustomPrompt="1"/>
          </p:nvPr>
        </p:nvSpPr>
        <p:spPr>
          <a:xfrm>
            <a:off x="419100" y="6167692"/>
            <a:ext cx="4110713" cy="224181"/>
          </a:xfrm>
        </p:spPr>
        <p:txBody>
          <a:bodyPr anchor="ctr">
            <a:normAutofit/>
          </a:bodyPr>
          <a:lstStyle>
            <a:lvl1pPr marL="0" indent="0">
              <a:buNone/>
              <a:defRPr sz="1200" b="1" i="0" spc="300" baseline="0">
                <a:solidFill>
                  <a:schemeClr val="bg1"/>
                </a:solidFill>
                <a:latin typeface="Arial" panose="020B0604020202020204" pitchFamily="34" charset="0"/>
                <a:cs typeface="Arial" panose="020B0604020202020204" pitchFamily="34" charset="0"/>
              </a:defRPr>
            </a:lvl1pPr>
          </a:lstStyle>
          <a:p>
            <a:pPr lvl="0"/>
            <a:r>
              <a:rPr lang="en-US" sz="1200" dirty="0"/>
              <a:t>MONTH 2024</a:t>
            </a:r>
            <a:endParaRPr lang="en-US" dirty="0"/>
          </a:p>
        </p:txBody>
      </p:sp>
      <p:pic>
        <p:nvPicPr>
          <p:cNvPr id="4" name="Picture 3">
            <a:extLst>
              <a:ext uri="{FF2B5EF4-FFF2-40B4-BE49-F238E27FC236}">
                <a16:creationId xmlns:a16="http://schemas.microsoft.com/office/drawing/2014/main" id="{546CD85A-25B6-EFCD-F553-E28A96725824}"/>
              </a:ext>
            </a:extLst>
          </p:cNvPr>
          <p:cNvPicPr>
            <a:picLocks noChangeAspect="1"/>
          </p:cNvPicPr>
          <p:nvPr userDrawn="1"/>
        </p:nvPicPr>
        <p:blipFill>
          <a:blip r:embed="rId4"/>
          <a:stretch>
            <a:fillRect/>
          </a:stretch>
        </p:blipFill>
        <p:spPr>
          <a:xfrm>
            <a:off x="7099300" y="6114682"/>
            <a:ext cx="4673600" cy="330200"/>
          </a:xfrm>
          <a:prstGeom prst="rect">
            <a:avLst/>
          </a:prstGeom>
        </p:spPr>
      </p:pic>
    </p:spTree>
    <p:extLst>
      <p:ext uri="{BB962C8B-B14F-4D97-AF65-F5344CB8AC3E}">
        <p14:creationId xmlns:p14="http://schemas.microsoft.com/office/powerpoint/2010/main" val="125824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29CD-8445-3545-8D71-851A48730D1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04C5A2D-D3EA-4A44-964B-CCCDE1FA710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28A58542-7A04-544E-924F-24644C44E434}"/>
              </a:ext>
            </a:extLst>
          </p:cNvPr>
          <p:cNvSpPr>
            <a:spLocks noGrp="1"/>
          </p:cNvSpPr>
          <p:nvPr>
            <p:ph type="ftr" sz="quarter" idx="3"/>
          </p:nvPr>
        </p:nvSpPr>
        <p:spPr>
          <a:xfrm>
            <a:off x="822960"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   </a:t>
            </a:r>
            <a:r>
              <a:rPr lang="en-US" dirty="0" err="1"/>
              <a:t>LMPartnership.org</a:t>
            </a:r>
            <a:r>
              <a:rPr lang="en-US" dirty="0"/>
              <a:t>   |   </a:t>
            </a:r>
            <a:r>
              <a:rPr lang="en-US" dirty="0" err="1"/>
              <a:t>ahcunions.org</a:t>
            </a:r>
            <a:endParaRPr lang="en-US" dirty="0"/>
          </a:p>
        </p:txBody>
      </p:sp>
      <p:sp>
        <p:nvSpPr>
          <p:cNvPr id="8" name="Slide Number Placeholder 5">
            <a:extLst>
              <a:ext uri="{FF2B5EF4-FFF2-40B4-BE49-F238E27FC236}">
                <a16:creationId xmlns:a16="http://schemas.microsoft.com/office/drawing/2014/main" id="{93DAEBEF-E39D-4A40-91DF-0CEA380AE2C1}"/>
              </a:ext>
            </a:extLst>
          </p:cNvPr>
          <p:cNvSpPr>
            <a:spLocks noGrp="1"/>
          </p:cNvSpPr>
          <p:nvPr>
            <p:ph type="sldNum" sz="quarter" idx="4"/>
          </p:nvPr>
        </p:nvSpPr>
        <p:spPr>
          <a:xfrm>
            <a:off x="457200" y="6356350"/>
            <a:ext cx="381000" cy="365125"/>
          </a:xfrm>
          <a:prstGeom prst="rect">
            <a:avLst/>
          </a:prstGeom>
        </p:spPr>
        <p:txBody>
          <a:bodyPr vert="horz" lIns="91440" tIns="45720" rIns="91440" bIns="45720" rtlCol="0" anchor="ctr"/>
          <a:lstStyle>
            <a:lvl1pPr algn="l">
              <a:defRPr sz="1200" b="1" i="0">
                <a:solidFill>
                  <a:srgbClr val="4FB558"/>
                </a:solidFill>
                <a:latin typeface="Arial" panose="020B0604020202020204" pitchFamily="34" charset="0"/>
                <a:cs typeface="Arial" panose="020B0604020202020204" pitchFamily="34" charset="0"/>
              </a:defRPr>
            </a:lvl1pPr>
          </a:lstStyle>
          <a:p>
            <a:fld id="{5674D194-7E72-F347-8B45-20BD1154121B}" type="slidenum">
              <a:rPr lang="en-US" smtClean="0"/>
              <a:pPr/>
              <a:t>‹#›</a:t>
            </a:fld>
            <a:endParaRPr lang="en-US" dirty="0"/>
          </a:p>
        </p:txBody>
      </p:sp>
    </p:spTree>
    <p:extLst>
      <p:ext uri="{BB962C8B-B14F-4D97-AF65-F5344CB8AC3E}">
        <p14:creationId xmlns:p14="http://schemas.microsoft.com/office/powerpoint/2010/main" val="2529693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2A1562-EF2D-7D41-FDF2-062BEFE8C80D}"/>
              </a:ext>
            </a:extLst>
          </p:cNvPr>
          <p:cNvSpPr/>
          <p:nvPr userDrawn="1"/>
        </p:nvSpPr>
        <p:spPr>
          <a:xfrm>
            <a:off x="0" y="1"/>
            <a:ext cx="12192000"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EB8F3E2-662F-0A0F-A279-B3EC836DB6E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7EDB6A1-1E99-2FE1-2DE4-BCD6A6F6AFB1}"/>
              </a:ext>
            </a:extLst>
          </p:cNvPr>
          <p:cNvPicPr>
            <a:picLocks noChangeAspect="1"/>
          </p:cNvPicPr>
          <p:nvPr userDrawn="1"/>
        </p:nvPicPr>
        <p:blipFill>
          <a:blip r:embed="rId3"/>
          <a:stretch>
            <a:fillRect/>
          </a:stretch>
        </p:blipFill>
        <p:spPr>
          <a:xfrm>
            <a:off x="0" y="0"/>
            <a:ext cx="12191999" cy="6857999"/>
          </a:xfrm>
          <a:prstGeom prst="rect">
            <a:avLst/>
          </a:prstGeom>
        </p:spPr>
      </p:pic>
      <p:sp>
        <p:nvSpPr>
          <p:cNvPr id="2" name="Title 1">
            <a:extLst>
              <a:ext uri="{FF2B5EF4-FFF2-40B4-BE49-F238E27FC236}">
                <a16:creationId xmlns:a16="http://schemas.microsoft.com/office/drawing/2014/main" id="{5A2B29CD-8445-3545-8D71-851A48730D12}"/>
              </a:ext>
            </a:extLst>
          </p:cNvPr>
          <p:cNvSpPr>
            <a:spLocks noGrp="1"/>
          </p:cNvSpPr>
          <p:nvPr>
            <p:ph type="title" hasCustomPrompt="1"/>
          </p:nvPr>
        </p:nvSpPr>
        <p:spPr>
          <a:xfrm>
            <a:off x="457200" y="119108"/>
            <a:ext cx="8103326" cy="905690"/>
          </a:xfrm>
        </p:spPr>
        <p:txBody>
          <a:bodyPr bIns="0" anchor="b" anchorCtr="0">
            <a:noAutofit/>
          </a:bodyPr>
          <a:lstStyle>
            <a:lvl1pPr>
              <a:defRPr sz="3200">
                <a:solidFill>
                  <a:srgbClr val="4BA950"/>
                </a:solidFill>
              </a:defRPr>
            </a:lvl1pPr>
          </a:lstStyle>
          <a:p>
            <a:r>
              <a:rPr lang="en-US" dirty="0"/>
              <a:t>REGION</a:t>
            </a:r>
          </a:p>
        </p:txBody>
      </p:sp>
      <p:sp>
        <p:nvSpPr>
          <p:cNvPr id="7" name="Footer Placeholder 4">
            <a:extLst>
              <a:ext uri="{FF2B5EF4-FFF2-40B4-BE49-F238E27FC236}">
                <a16:creationId xmlns:a16="http://schemas.microsoft.com/office/drawing/2014/main" id="{28A58542-7A04-544E-924F-24644C44E434}"/>
              </a:ext>
            </a:extLst>
          </p:cNvPr>
          <p:cNvSpPr>
            <a:spLocks noGrp="1"/>
          </p:cNvSpPr>
          <p:nvPr>
            <p:ph type="ftr" sz="quarter" idx="3"/>
          </p:nvPr>
        </p:nvSpPr>
        <p:spPr>
          <a:xfrm>
            <a:off x="822960"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   </a:t>
            </a:r>
            <a:r>
              <a:rPr lang="en-US" dirty="0" err="1"/>
              <a:t>LMPartnership.org</a:t>
            </a:r>
            <a:r>
              <a:rPr lang="en-US" dirty="0"/>
              <a:t>   |   </a:t>
            </a:r>
            <a:r>
              <a:rPr lang="en-US" dirty="0" err="1"/>
              <a:t>ahcunions.org</a:t>
            </a:r>
            <a:endParaRPr lang="en-US" dirty="0"/>
          </a:p>
        </p:txBody>
      </p:sp>
      <p:sp>
        <p:nvSpPr>
          <p:cNvPr id="8" name="Slide Number Placeholder 5">
            <a:extLst>
              <a:ext uri="{FF2B5EF4-FFF2-40B4-BE49-F238E27FC236}">
                <a16:creationId xmlns:a16="http://schemas.microsoft.com/office/drawing/2014/main" id="{93DAEBEF-E39D-4A40-91DF-0CEA380AE2C1}"/>
              </a:ext>
            </a:extLst>
          </p:cNvPr>
          <p:cNvSpPr>
            <a:spLocks noGrp="1"/>
          </p:cNvSpPr>
          <p:nvPr>
            <p:ph type="sldNum" sz="quarter" idx="4"/>
          </p:nvPr>
        </p:nvSpPr>
        <p:spPr>
          <a:xfrm>
            <a:off x="457200" y="6356350"/>
            <a:ext cx="381000" cy="365125"/>
          </a:xfrm>
          <a:prstGeom prst="rect">
            <a:avLst/>
          </a:prstGeom>
        </p:spPr>
        <p:txBody>
          <a:bodyPr vert="horz" lIns="91440" tIns="45720" rIns="91440" bIns="45720" rtlCol="0" anchor="ctr"/>
          <a:lstStyle>
            <a:lvl1pPr algn="l">
              <a:defRPr sz="1200" b="1" i="0">
                <a:solidFill>
                  <a:srgbClr val="4FB558"/>
                </a:solidFill>
                <a:latin typeface="Arial" panose="020B0604020202020204" pitchFamily="34" charset="0"/>
                <a:cs typeface="Arial" panose="020B0604020202020204" pitchFamily="34" charset="0"/>
              </a:defRPr>
            </a:lvl1pPr>
          </a:lstStyle>
          <a:p>
            <a:fld id="{5674D194-7E72-F347-8B45-20BD1154121B}" type="slidenum">
              <a:rPr lang="en-US" smtClean="0"/>
              <a:pPr/>
              <a:t>‹#›</a:t>
            </a:fld>
            <a:endParaRPr lang="en-US" dirty="0"/>
          </a:p>
        </p:txBody>
      </p:sp>
      <p:pic>
        <p:nvPicPr>
          <p:cNvPr id="13" name="Picture 12">
            <a:extLst>
              <a:ext uri="{FF2B5EF4-FFF2-40B4-BE49-F238E27FC236}">
                <a16:creationId xmlns:a16="http://schemas.microsoft.com/office/drawing/2014/main" id="{E8A93735-7B6C-A821-DEFD-1C54CDFBF4FF}"/>
              </a:ext>
            </a:extLst>
          </p:cNvPr>
          <p:cNvPicPr>
            <a:picLocks noChangeAspect="1"/>
          </p:cNvPicPr>
          <p:nvPr userDrawn="1"/>
        </p:nvPicPr>
        <p:blipFill>
          <a:blip r:embed="rId4"/>
          <a:srcRect/>
          <a:stretch/>
        </p:blipFill>
        <p:spPr>
          <a:xfrm>
            <a:off x="8453120" y="6404259"/>
            <a:ext cx="3281680" cy="231857"/>
          </a:xfrm>
          <a:prstGeom prst="rect">
            <a:avLst/>
          </a:prstGeom>
        </p:spPr>
      </p:pic>
    </p:spTree>
    <p:extLst>
      <p:ext uri="{BB962C8B-B14F-4D97-AF65-F5344CB8AC3E}">
        <p14:creationId xmlns:p14="http://schemas.microsoft.com/office/powerpoint/2010/main" val="3373178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8F94C6-C08D-3A88-AB81-30993AB21624}"/>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E884AD-4AC5-9D36-F57C-6DACA8C53D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BB1288C-24B1-CA4C-A4DF-F40EABF96E1C}"/>
              </a:ext>
            </a:extLst>
          </p:cNvPr>
          <p:cNvSpPr>
            <a:spLocks noGrp="1"/>
          </p:cNvSpPr>
          <p:nvPr>
            <p:ph type="title"/>
          </p:nvPr>
        </p:nvSpPr>
        <p:spPr>
          <a:xfrm>
            <a:off x="343703" y="1709738"/>
            <a:ext cx="5821966" cy="2852737"/>
          </a:xfr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4321E07F-8926-984D-BE12-032F57957C9A}"/>
              </a:ext>
            </a:extLst>
          </p:cNvPr>
          <p:cNvSpPr>
            <a:spLocks noGrp="1"/>
          </p:cNvSpPr>
          <p:nvPr>
            <p:ph type="body" idx="1"/>
          </p:nvPr>
        </p:nvSpPr>
        <p:spPr>
          <a:xfrm>
            <a:off x="343703"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4">
            <a:extLst>
              <a:ext uri="{FF2B5EF4-FFF2-40B4-BE49-F238E27FC236}">
                <a16:creationId xmlns:a16="http://schemas.microsoft.com/office/drawing/2014/main" id="{F64F4775-CD60-4E4C-A8BB-48C64021B87E}"/>
              </a:ext>
            </a:extLst>
          </p:cNvPr>
          <p:cNvSpPr>
            <a:spLocks noGrp="1"/>
          </p:cNvSpPr>
          <p:nvPr>
            <p:ph type="ftr" sz="quarter" idx="3"/>
          </p:nvPr>
        </p:nvSpPr>
        <p:spPr>
          <a:xfrm>
            <a:off x="822960"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   </a:t>
            </a:r>
            <a:r>
              <a:rPr lang="en-US" dirty="0" err="1"/>
              <a:t>LMPartnership.org</a:t>
            </a:r>
            <a:r>
              <a:rPr lang="en-US" dirty="0"/>
              <a:t>   |   </a:t>
            </a:r>
            <a:r>
              <a:rPr lang="en-US" dirty="0" err="1"/>
              <a:t>ahcunions.org</a:t>
            </a:r>
            <a:endParaRPr lang="en-US" dirty="0"/>
          </a:p>
        </p:txBody>
      </p:sp>
      <p:sp>
        <p:nvSpPr>
          <p:cNvPr id="8" name="Slide Number Placeholder 5">
            <a:extLst>
              <a:ext uri="{FF2B5EF4-FFF2-40B4-BE49-F238E27FC236}">
                <a16:creationId xmlns:a16="http://schemas.microsoft.com/office/drawing/2014/main" id="{C8624430-60A8-CD4E-8E57-4C65F25176CD}"/>
              </a:ext>
            </a:extLst>
          </p:cNvPr>
          <p:cNvSpPr>
            <a:spLocks noGrp="1"/>
          </p:cNvSpPr>
          <p:nvPr>
            <p:ph type="sldNum" sz="quarter" idx="4"/>
          </p:nvPr>
        </p:nvSpPr>
        <p:spPr>
          <a:xfrm>
            <a:off x="457200" y="6356350"/>
            <a:ext cx="381000" cy="365125"/>
          </a:xfrm>
          <a:prstGeom prst="rect">
            <a:avLst/>
          </a:prstGeom>
        </p:spPr>
        <p:txBody>
          <a:bodyPr vert="horz" lIns="91440" tIns="45720" rIns="91440" bIns="45720" rtlCol="0" anchor="ctr"/>
          <a:lstStyle>
            <a:lvl1pPr algn="l">
              <a:defRPr sz="1200" b="1" i="0">
                <a:solidFill>
                  <a:srgbClr val="4FB558"/>
                </a:solidFill>
                <a:latin typeface="Arial" panose="020B0604020202020204" pitchFamily="34" charset="0"/>
                <a:cs typeface="Arial" panose="020B0604020202020204" pitchFamily="34" charset="0"/>
              </a:defRPr>
            </a:lvl1pPr>
          </a:lstStyle>
          <a:p>
            <a:fld id="{5674D194-7E72-F347-8B45-20BD1154121B}" type="slidenum">
              <a:rPr lang="en-US" smtClean="0"/>
              <a:pPr/>
              <a:t>‹#›</a:t>
            </a:fld>
            <a:endParaRPr lang="en-US" dirty="0"/>
          </a:p>
        </p:txBody>
      </p:sp>
      <p:pic>
        <p:nvPicPr>
          <p:cNvPr id="9" name="Picture 8">
            <a:extLst>
              <a:ext uri="{FF2B5EF4-FFF2-40B4-BE49-F238E27FC236}">
                <a16:creationId xmlns:a16="http://schemas.microsoft.com/office/drawing/2014/main" id="{6FE2E6B4-662C-C634-43A0-FFD75E30638A}"/>
              </a:ext>
            </a:extLst>
          </p:cNvPr>
          <p:cNvPicPr>
            <a:picLocks noChangeAspect="1"/>
          </p:cNvPicPr>
          <p:nvPr userDrawn="1"/>
        </p:nvPicPr>
        <p:blipFill>
          <a:blip r:embed="rId3"/>
          <a:srcRect/>
          <a:stretch/>
        </p:blipFill>
        <p:spPr>
          <a:xfrm>
            <a:off x="8453120" y="6404259"/>
            <a:ext cx="3281680" cy="231857"/>
          </a:xfrm>
          <a:prstGeom prst="rect">
            <a:avLst/>
          </a:prstGeom>
        </p:spPr>
      </p:pic>
    </p:spTree>
    <p:extLst>
      <p:ext uri="{BB962C8B-B14F-4D97-AF65-F5344CB8AC3E}">
        <p14:creationId xmlns:p14="http://schemas.microsoft.com/office/powerpoint/2010/main" val="38956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8F94C6-C08D-3A88-AB81-30993AB21624}"/>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E884AD-4AC5-9D36-F57C-6DACA8C53D3D}"/>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BB1288C-24B1-CA4C-A4DF-F40EABF96E1C}"/>
              </a:ext>
            </a:extLst>
          </p:cNvPr>
          <p:cNvSpPr>
            <a:spLocks noGrp="1"/>
          </p:cNvSpPr>
          <p:nvPr>
            <p:ph type="title" hasCustomPrompt="1"/>
          </p:nvPr>
        </p:nvSpPr>
        <p:spPr>
          <a:xfrm>
            <a:off x="343702" y="3621539"/>
            <a:ext cx="6551367" cy="711564"/>
          </a:xfrm>
        </p:spPr>
        <p:txBody>
          <a:bodyPr anchor="b">
            <a:normAutofit/>
          </a:bodyPr>
          <a:lstStyle>
            <a:lvl1pPr>
              <a:defRPr sz="3600"/>
            </a:lvl1pPr>
          </a:lstStyle>
          <a:p>
            <a:r>
              <a:rPr lang="en-US" dirty="0"/>
              <a:t>REGION NAME</a:t>
            </a:r>
          </a:p>
        </p:txBody>
      </p:sp>
      <p:sp>
        <p:nvSpPr>
          <p:cNvPr id="3" name="Text Placeholder 2">
            <a:extLst>
              <a:ext uri="{FF2B5EF4-FFF2-40B4-BE49-F238E27FC236}">
                <a16:creationId xmlns:a16="http://schemas.microsoft.com/office/drawing/2014/main" id="{4321E07F-8926-984D-BE12-032F57957C9A}"/>
              </a:ext>
            </a:extLst>
          </p:cNvPr>
          <p:cNvSpPr>
            <a:spLocks noGrp="1"/>
          </p:cNvSpPr>
          <p:nvPr>
            <p:ph type="body" idx="1" hasCustomPrompt="1"/>
          </p:nvPr>
        </p:nvSpPr>
        <p:spPr>
          <a:xfrm>
            <a:off x="365760" y="3236461"/>
            <a:ext cx="6551366" cy="454090"/>
          </a:xfrm>
        </p:spPr>
        <p:txBody>
          <a:bodyPr>
            <a:normAutofit/>
          </a:bodyPr>
          <a:lstStyle>
            <a:lvl1pPr marL="0" indent="0">
              <a:buNone/>
              <a:defRPr sz="1800" b="1" spc="1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REGION:</a:t>
            </a:r>
          </a:p>
        </p:txBody>
      </p:sp>
      <p:sp>
        <p:nvSpPr>
          <p:cNvPr id="7" name="Footer Placeholder 4">
            <a:extLst>
              <a:ext uri="{FF2B5EF4-FFF2-40B4-BE49-F238E27FC236}">
                <a16:creationId xmlns:a16="http://schemas.microsoft.com/office/drawing/2014/main" id="{F64F4775-CD60-4E4C-A8BB-48C64021B87E}"/>
              </a:ext>
            </a:extLst>
          </p:cNvPr>
          <p:cNvSpPr>
            <a:spLocks noGrp="1"/>
          </p:cNvSpPr>
          <p:nvPr>
            <p:ph type="ftr" sz="quarter" idx="3"/>
          </p:nvPr>
        </p:nvSpPr>
        <p:spPr>
          <a:xfrm>
            <a:off x="822960"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   </a:t>
            </a:r>
            <a:r>
              <a:rPr lang="en-US" dirty="0" err="1"/>
              <a:t>LMPartnership.org</a:t>
            </a:r>
            <a:r>
              <a:rPr lang="en-US" dirty="0"/>
              <a:t>   |   </a:t>
            </a:r>
            <a:r>
              <a:rPr lang="en-US" dirty="0" err="1"/>
              <a:t>ahcunions.org</a:t>
            </a:r>
            <a:endParaRPr lang="en-US" dirty="0"/>
          </a:p>
        </p:txBody>
      </p:sp>
      <p:sp>
        <p:nvSpPr>
          <p:cNvPr id="8" name="Slide Number Placeholder 5">
            <a:extLst>
              <a:ext uri="{FF2B5EF4-FFF2-40B4-BE49-F238E27FC236}">
                <a16:creationId xmlns:a16="http://schemas.microsoft.com/office/drawing/2014/main" id="{C8624430-60A8-CD4E-8E57-4C65F25176CD}"/>
              </a:ext>
            </a:extLst>
          </p:cNvPr>
          <p:cNvSpPr>
            <a:spLocks noGrp="1"/>
          </p:cNvSpPr>
          <p:nvPr>
            <p:ph type="sldNum" sz="quarter" idx="4"/>
          </p:nvPr>
        </p:nvSpPr>
        <p:spPr>
          <a:xfrm>
            <a:off x="457200" y="6356350"/>
            <a:ext cx="381000" cy="365125"/>
          </a:xfrm>
          <a:prstGeom prst="rect">
            <a:avLst/>
          </a:prstGeom>
        </p:spPr>
        <p:txBody>
          <a:bodyPr vert="horz" lIns="91440" tIns="45720" rIns="91440" bIns="45720" rtlCol="0" anchor="ctr"/>
          <a:lstStyle>
            <a:lvl1pPr algn="l">
              <a:defRPr sz="1200" b="1" i="0">
                <a:solidFill>
                  <a:srgbClr val="4FB558"/>
                </a:solidFill>
                <a:latin typeface="Arial" panose="020B0604020202020204" pitchFamily="34" charset="0"/>
                <a:cs typeface="Arial" panose="020B0604020202020204" pitchFamily="34" charset="0"/>
              </a:defRPr>
            </a:lvl1pPr>
          </a:lstStyle>
          <a:p>
            <a:fld id="{5674D194-7E72-F347-8B45-20BD1154121B}" type="slidenum">
              <a:rPr lang="en-US" smtClean="0"/>
              <a:pPr/>
              <a:t>‹#›</a:t>
            </a:fld>
            <a:endParaRPr lang="en-US" dirty="0"/>
          </a:p>
        </p:txBody>
      </p:sp>
      <p:pic>
        <p:nvPicPr>
          <p:cNvPr id="5" name="Picture 4">
            <a:extLst>
              <a:ext uri="{FF2B5EF4-FFF2-40B4-BE49-F238E27FC236}">
                <a16:creationId xmlns:a16="http://schemas.microsoft.com/office/drawing/2014/main" id="{C3536383-09A0-911B-C922-5AEB89A01BEC}"/>
              </a:ext>
            </a:extLst>
          </p:cNvPr>
          <p:cNvPicPr>
            <a:picLocks noChangeAspect="1"/>
          </p:cNvPicPr>
          <p:nvPr userDrawn="1"/>
        </p:nvPicPr>
        <p:blipFill>
          <a:blip r:embed="rId3"/>
          <a:srcRect/>
          <a:stretch/>
        </p:blipFill>
        <p:spPr>
          <a:xfrm>
            <a:off x="8453120" y="6404259"/>
            <a:ext cx="3281680" cy="231857"/>
          </a:xfrm>
          <a:prstGeom prst="rect">
            <a:avLst/>
          </a:prstGeom>
        </p:spPr>
      </p:pic>
      <p:pic>
        <p:nvPicPr>
          <p:cNvPr id="10" name="Picture 9">
            <a:extLst>
              <a:ext uri="{FF2B5EF4-FFF2-40B4-BE49-F238E27FC236}">
                <a16:creationId xmlns:a16="http://schemas.microsoft.com/office/drawing/2014/main" id="{862FB16C-A998-21A5-53DE-7C5EB3568501}"/>
              </a:ext>
            </a:extLst>
          </p:cNvPr>
          <p:cNvPicPr>
            <a:picLocks noChangeAspect="1"/>
          </p:cNvPicPr>
          <p:nvPr userDrawn="1"/>
        </p:nvPicPr>
        <p:blipFill>
          <a:blip r:embed="rId4"/>
          <a:srcRect/>
          <a:stretch/>
        </p:blipFill>
        <p:spPr>
          <a:xfrm>
            <a:off x="9652000" y="3370263"/>
            <a:ext cx="2082800" cy="901700"/>
          </a:xfrm>
          <a:prstGeom prst="rect">
            <a:avLst/>
          </a:prstGeom>
        </p:spPr>
      </p:pic>
    </p:spTree>
    <p:extLst>
      <p:ext uri="{BB962C8B-B14F-4D97-AF65-F5344CB8AC3E}">
        <p14:creationId xmlns:p14="http://schemas.microsoft.com/office/powerpoint/2010/main" val="142744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2C27-E532-DC41-B793-1E268CE88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CD392-3D0F-8B4B-8BCB-8230CDA08FF0}"/>
              </a:ext>
            </a:extLst>
          </p:cNvPr>
          <p:cNvSpPr>
            <a:spLocks noGrp="1"/>
          </p:cNvSpPr>
          <p:nvPr>
            <p:ph sz="half" idx="1"/>
          </p:nvPr>
        </p:nvSpPr>
        <p:spPr>
          <a:xfrm>
            <a:off x="457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D3E9AD-9BF8-6C4B-A6B1-65A37F541FA4}"/>
              </a:ext>
            </a:extLst>
          </p:cNvPr>
          <p:cNvSpPr>
            <a:spLocks noGrp="1"/>
          </p:cNvSpPr>
          <p:nvPr>
            <p:ph sz="half" idx="2"/>
          </p:nvPr>
        </p:nvSpPr>
        <p:spPr>
          <a:xfrm>
            <a:off x="6553202"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883A6BEB-FCBC-7B43-A8A1-3B2B6F327CB2}"/>
              </a:ext>
            </a:extLst>
          </p:cNvPr>
          <p:cNvSpPr>
            <a:spLocks noGrp="1"/>
          </p:cNvSpPr>
          <p:nvPr>
            <p:ph type="ftr" sz="quarter" idx="3"/>
          </p:nvPr>
        </p:nvSpPr>
        <p:spPr>
          <a:xfrm>
            <a:off x="822960"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   </a:t>
            </a:r>
            <a:r>
              <a:rPr lang="en-US" dirty="0" err="1"/>
              <a:t>LMPartnership.org</a:t>
            </a:r>
            <a:r>
              <a:rPr lang="en-US" dirty="0"/>
              <a:t>   |   </a:t>
            </a:r>
            <a:r>
              <a:rPr lang="en-US" dirty="0" err="1"/>
              <a:t>ahcunions.org</a:t>
            </a:r>
            <a:endParaRPr lang="en-US" dirty="0"/>
          </a:p>
        </p:txBody>
      </p:sp>
      <p:sp>
        <p:nvSpPr>
          <p:cNvPr id="9" name="Slide Number Placeholder 5">
            <a:extLst>
              <a:ext uri="{FF2B5EF4-FFF2-40B4-BE49-F238E27FC236}">
                <a16:creationId xmlns:a16="http://schemas.microsoft.com/office/drawing/2014/main" id="{61F0182D-E2F5-8945-9E07-52FEDD80EF80}"/>
              </a:ext>
            </a:extLst>
          </p:cNvPr>
          <p:cNvSpPr>
            <a:spLocks noGrp="1"/>
          </p:cNvSpPr>
          <p:nvPr>
            <p:ph type="sldNum" sz="quarter" idx="4"/>
          </p:nvPr>
        </p:nvSpPr>
        <p:spPr>
          <a:xfrm>
            <a:off x="457200" y="6356350"/>
            <a:ext cx="381000" cy="365125"/>
          </a:xfrm>
          <a:prstGeom prst="rect">
            <a:avLst/>
          </a:prstGeom>
        </p:spPr>
        <p:txBody>
          <a:bodyPr vert="horz" lIns="91440" tIns="45720" rIns="91440" bIns="45720" rtlCol="0" anchor="ctr"/>
          <a:lstStyle>
            <a:lvl1pPr algn="l">
              <a:defRPr sz="1200" b="1" i="0">
                <a:solidFill>
                  <a:srgbClr val="4FB558"/>
                </a:solidFill>
                <a:latin typeface="Arial" panose="020B0604020202020204" pitchFamily="34" charset="0"/>
                <a:cs typeface="Arial" panose="020B0604020202020204" pitchFamily="34" charset="0"/>
              </a:defRPr>
            </a:lvl1pPr>
          </a:lstStyle>
          <a:p>
            <a:fld id="{5674D194-7E72-F347-8B45-20BD1154121B}" type="slidenum">
              <a:rPr lang="en-US" smtClean="0"/>
              <a:pPr/>
              <a:t>‹#›</a:t>
            </a:fld>
            <a:endParaRPr lang="en-US" dirty="0"/>
          </a:p>
        </p:txBody>
      </p:sp>
    </p:spTree>
    <p:extLst>
      <p:ext uri="{BB962C8B-B14F-4D97-AF65-F5344CB8AC3E}">
        <p14:creationId xmlns:p14="http://schemas.microsoft.com/office/powerpoint/2010/main" val="2003833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3F4C-ABCE-9C49-8DE5-98B8BDE32E0C}"/>
              </a:ext>
            </a:extLst>
          </p:cNvPr>
          <p:cNvSpPr>
            <a:spLocks noGrp="1"/>
          </p:cNvSpPr>
          <p:nvPr>
            <p:ph type="title"/>
          </p:nvPr>
        </p:nvSpPr>
        <p:spPr/>
        <p:txBody>
          <a:bodyPr/>
          <a:lstStyle/>
          <a:p>
            <a:r>
              <a:rPr lang="en-US"/>
              <a:t>Click to edit Master title style</a:t>
            </a:r>
          </a:p>
        </p:txBody>
      </p:sp>
      <p:sp>
        <p:nvSpPr>
          <p:cNvPr id="6" name="Footer Placeholder 4">
            <a:extLst>
              <a:ext uri="{FF2B5EF4-FFF2-40B4-BE49-F238E27FC236}">
                <a16:creationId xmlns:a16="http://schemas.microsoft.com/office/drawing/2014/main" id="{F1902215-2EED-A045-B16D-D3EF87213CE3}"/>
              </a:ext>
            </a:extLst>
          </p:cNvPr>
          <p:cNvSpPr>
            <a:spLocks noGrp="1"/>
          </p:cNvSpPr>
          <p:nvPr>
            <p:ph type="ftr" sz="quarter" idx="3"/>
          </p:nvPr>
        </p:nvSpPr>
        <p:spPr>
          <a:xfrm>
            <a:off x="822960"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   </a:t>
            </a:r>
            <a:r>
              <a:rPr lang="en-US" dirty="0" err="1"/>
              <a:t>LMPartnership.org</a:t>
            </a:r>
            <a:r>
              <a:rPr lang="en-US" dirty="0"/>
              <a:t>   |   </a:t>
            </a:r>
            <a:r>
              <a:rPr lang="en-US" dirty="0" err="1"/>
              <a:t>ahcunions.org</a:t>
            </a:r>
            <a:endParaRPr lang="en-US" dirty="0"/>
          </a:p>
        </p:txBody>
      </p:sp>
      <p:sp>
        <p:nvSpPr>
          <p:cNvPr id="7" name="Slide Number Placeholder 5">
            <a:extLst>
              <a:ext uri="{FF2B5EF4-FFF2-40B4-BE49-F238E27FC236}">
                <a16:creationId xmlns:a16="http://schemas.microsoft.com/office/drawing/2014/main" id="{C24F1748-D400-C54B-A21D-AE07155902BF}"/>
              </a:ext>
            </a:extLst>
          </p:cNvPr>
          <p:cNvSpPr>
            <a:spLocks noGrp="1"/>
          </p:cNvSpPr>
          <p:nvPr>
            <p:ph type="sldNum" sz="quarter" idx="4"/>
          </p:nvPr>
        </p:nvSpPr>
        <p:spPr>
          <a:xfrm>
            <a:off x="457200" y="6356350"/>
            <a:ext cx="381000" cy="365125"/>
          </a:xfrm>
          <a:prstGeom prst="rect">
            <a:avLst/>
          </a:prstGeom>
        </p:spPr>
        <p:txBody>
          <a:bodyPr vert="horz" lIns="91440" tIns="45720" rIns="91440" bIns="45720" rtlCol="0" anchor="ctr"/>
          <a:lstStyle>
            <a:lvl1pPr algn="l">
              <a:defRPr sz="1200" b="1" i="0">
                <a:solidFill>
                  <a:srgbClr val="4FB558"/>
                </a:solidFill>
                <a:latin typeface="Arial" panose="020B0604020202020204" pitchFamily="34" charset="0"/>
                <a:cs typeface="Arial" panose="020B0604020202020204" pitchFamily="34" charset="0"/>
              </a:defRPr>
            </a:lvl1pPr>
          </a:lstStyle>
          <a:p>
            <a:fld id="{5674D194-7E72-F347-8B45-20BD1154121B}" type="slidenum">
              <a:rPr lang="en-US" smtClean="0"/>
              <a:pPr/>
              <a:t>‹#›</a:t>
            </a:fld>
            <a:endParaRPr lang="en-US" dirty="0"/>
          </a:p>
        </p:txBody>
      </p:sp>
    </p:spTree>
    <p:extLst>
      <p:ext uri="{BB962C8B-B14F-4D97-AF65-F5344CB8AC3E}">
        <p14:creationId xmlns:p14="http://schemas.microsoft.com/office/powerpoint/2010/main" val="1281945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B008A45-B6FA-4E43-99C0-C144FDD47858}"/>
              </a:ext>
            </a:extLst>
          </p:cNvPr>
          <p:cNvSpPr>
            <a:spLocks noGrp="1"/>
          </p:cNvSpPr>
          <p:nvPr>
            <p:ph type="ftr" sz="quarter" idx="3"/>
          </p:nvPr>
        </p:nvSpPr>
        <p:spPr>
          <a:xfrm>
            <a:off x="822960"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   </a:t>
            </a:r>
            <a:r>
              <a:rPr lang="en-US" dirty="0" err="1"/>
              <a:t>LMPartnership.org</a:t>
            </a:r>
            <a:r>
              <a:rPr lang="en-US" dirty="0"/>
              <a:t>   |   </a:t>
            </a:r>
            <a:r>
              <a:rPr lang="en-US" dirty="0" err="1"/>
              <a:t>ahcunions.org</a:t>
            </a:r>
            <a:endParaRPr lang="en-US" dirty="0"/>
          </a:p>
        </p:txBody>
      </p:sp>
      <p:sp>
        <p:nvSpPr>
          <p:cNvPr id="6" name="Slide Number Placeholder 5">
            <a:extLst>
              <a:ext uri="{FF2B5EF4-FFF2-40B4-BE49-F238E27FC236}">
                <a16:creationId xmlns:a16="http://schemas.microsoft.com/office/drawing/2014/main" id="{BAAFDF06-0548-384E-82A5-1FBEF3B18197}"/>
              </a:ext>
            </a:extLst>
          </p:cNvPr>
          <p:cNvSpPr>
            <a:spLocks noGrp="1"/>
          </p:cNvSpPr>
          <p:nvPr>
            <p:ph type="sldNum" sz="quarter" idx="4"/>
          </p:nvPr>
        </p:nvSpPr>
        <p:spPr>
          <a:xfrm>
            <a:off x="457200" y="6356350"/>
            <a:ext cx="381000" cy="365125"/>
          </a:xfrm>
          <a:prstGeom prst="rect">
            <a:avLst/>
          </a:prstGeom>
        </p:spPr>
        <p:txBody>
          <a:bodyPr vert="horz" lIns="91440" tIns="45720" rIns="91440" bIns="45720" rtlCol="0" anchor="ctr"/>
          <a:lstStyle>
            <a:lvl1pPr algn="l">
              <a:defRPr sz="1200" b="1" i="0">
                <a:solidFill>
                  <a:srgbClr val="4FB558"/>
                </a:solidFill>
                <a:latin typeface="Arial" panose="020B0604020202020204" pitchFamily="34" charset="0"/>
                <a:cs typeface="Arial" panose="020B0604020202020204" pitchFamily="34" charset="0"/>
              </a:defRPr>
            </a:lvl1pPr>
          </a:lstStyle>
          <a:p>
            <a:fld id="{5674D194-7E72-F347-8B45-20BD1154121B}" type="slidenum">
              <a:rPr lang="en-US" smtClean="0"/>
              <a:pPr/>
              <a:t>‹#›</a:t>
            </a:fld>
            <a:endParaRPr lang="en-US" dirty="0"/>
          </a:p>
        </p:txBody>
      </p:sp>
    </p:spTree>
    <p:extLst>
      <p:ext uri="{BB962C8B-B14F-4D97-AF65-F5344CB8AC3E}">
        <p14:creationId xmlns:p14="http://schemas.microsoft.com/office/powerpoint/2010/main" val="402525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58D978-07DC-F64D-BE79-410F71C16D11}"/>
              </a:ext>
            </a:extLst>
          </p:cNvPr>
          <p:cNvSpPr/>
          <p:nvPr userDrawn="1"/>
        </p:nvSpPr>
        <p:spPr>
          <a:xfrm>
            <a:off x="0" y="0"/>
            <a:ext cx="12192000" cy="914400"/>
          </a:xfrm>
          <a:prstGeom prst="rect">
            <a:avLst/>
          </a:prstGeom>
          <a:gradFill>
            <a:gsLst>
              <a:gs pos="0">
                <a:srgbClr val="113E85"/>
              </a:gs>
              <a:gs pos="100000">
                <a:srgbClr val="4BA9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F9B9994-AC5A-F846-B236-BDCDEB1C17A6}"/>
              </a:ext>
            </a:extLst>
          </p:cNvPr>
          <p:cNvSpPr>
            <a:spLocks noGrp="1"/>
          </p:cNvSpPr>
          <p:nvPr>
            <p:ph type="body" idx="1"/>
          </p:nvPr>
        </p:nvSpPr>
        <p:spPr>
          <a:xfrm>
            <a:off x="457200" y="1600200"/>
            <a:ext cx="11277600" cy="457058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D605AD4-F4C0-924D-B528-6985A1AE4532}"/>
              </a:ext>
            </a:extLst>
          </p:cNvPr>
          <p:cNvSpPr>
            <a:spLocks noGrp="1"/>
          </p:cNvSpPr>
          <p:nvPr>
            <p:ph type="ftr" sz="quarter" idx="3"/>
          </p:nvPr>
        </p:nvSpPr>
        <p:spPr>
          <a:xfrm>
            <a:off x="822960" y="635508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   </a:t>
            </a:r>
            <a:r>
              <a:rPr lang="en-US" dirty="0" err="1"/>
              <a:t>LMPartnership.org</a:t>
            </a:r>
            <a:r>
              <a:rPr lang="en-US" dirty="0"/>
              <a:t>   |   </a:t>
            </a:r>
            <a:r>
              <a:rPr lang="en-US" dirty="0" err="1"/>
              <a:t>ahcunions.org</a:t>
            </a:r>
            <a:endParaRPr lang="en-US" dirty="0"/>
          </a:p>
        </p:txBody>
      </p:sp>
      <p:sp>
        <p:nvSpPr>
          <p:cNvPr id="6" name="Slide Number Placeholder 5">
            <a:extLst>
              <a:ext uri="{FF2B5EF4-FFF2-40B4-BE49-F238E27FC236}">
                <a16:creationId xmlns:a16="http://schemas.microsoft.com/office/drawing/2014/main" id="{BA8BECA1-32A3-5848-BA66-22CADB9FCFDD}"/>
              </a:ext>
            </a:extLst>
          </p:cNvPr>
          <p:cNvSpPr>
            <a:spLocks noGrp="1"/>
          </p:cNvSpPr>
          <p:nvPr>
            <p:ph type="sldNum" sz="quarter" idx="4"/>
          </p:nvPr>
        </p:nvSpPr>
        <p:spPr>
          <a:xfrm>
            <a:off x="457200" y="6355080"/>
            <a:ext cx="381000" cy="365125"/>
          </a:xfrm>
          <a:prstGeom prst="rect">
            <a:avLst/>
          </a:prstGeom>
        </p:spPr>
        <p:txBody>
          <a:bodyPr vert="horz" lIns="91440" tIns="45720" rIns="91440" bIns="45720" rtlCol="0" anchor="ctr"/>
          <a:lstStyle>
            <a:lvl1pPr algn="l">
              <a:defRPr sz="1200" b="1" i="0">
                <a:solidFill>
                  <a:srgbClr val="4FB558"/>
                </a:solidFill>
                <a:latin typeface="Arial" panose="020B0604020202020204" pitchFamily="34" charset="0"/>
                <a:cs typeface="Arial" panose="020B0604020202020204" pitchFamily="34" charset="0"/>
              </a:defRPr>
            </a:lvl1pPr>
          </a:lstStyle>
          <a:p>
            <a:fld id="{5674D194-7E72-F347-8B45-20BD1154121B}" type="slidenum">
              <a:rPr lang="en-US" smtClean="0"/>
              <a:pPr/>
              <a:t>‹#›</a:t>
            </a:fld>
            <a:endParaRPr lang="en-US" dirty="0"/>
          </a:p>
        </p:txBody>
      </p:sp>
      <p:pic>
        <p:nvPicPr>
          <p:cNvPr id="10" name="Picture 9">
            <a:extLst>
              <a:ext uri="{FF2B5EF4-FFF2-40B4-BE49-F238E27FC236}">
                <a16:creationId xmlns:a16="http://schemas.microsoft.com/office/drawing/2014/main" id="{200895D4-55E1-604E-A351-2D77BDE08890}"/>
              </a:ext>
            </a:extLst>
          </p:cNvPr>
          <p:cNvPicPr>
            <a:picLocks noChangeAspect="1"/>
          </p:cNvPicPr>
          <p:nvPr userDrawn="1"/>
        </p:nvPicPr>
        <p:blipFill>
          <a:blip r:embed="rId11"/>
          <a:srcRect/>
          <a:stretch/>
        </p:blipFill>
        <p:spPr>
          <a:xfrm>
            <a:off x="8453120" y="6404259"/>
            <a:ext cx="3281680" cy="231857"/>
          </a:xfrm>
          <a:prstGeom prst="rect">
            <a:avLst/>
          </a:prstGeom>
        </p:spPr>
      </p:pic>
      <p:sp>
        <p:nvSpPr>
          <p:cNvPr id="2" name="Title Placeholder 1">
            <a:extLst>
              <a:ext uri="{FF2B5EF4-FFF2-40B4-BE49-F238E27FC236}">
                <a16:creationId xmlns:a16="http://schemas.microsoft.com/office/drawing/2014/main" id="{A67ED11B-D9AF-F542-9DD4-DBA32C5BA9CD}"/>
              </a:ext>
            </a:extLst>
          </p:cNvPr>
          <p:cNvSpPr>
            <a:spLocks noGrp="1"/>
          </p:cNvSpPr>
          <p:nvPr>
            <p:ph type="title"/>
          </p:nvPr>
        </p:nvSpPr>
        <p:spPr>
          <a:xfrm>
            <a:off x="457200" y="1"/>
            <a:ext cx="112776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79558724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6" r:id="rId4"/>
    <p:sldLayoutId id="2147483651" r:id="rId5"/>
    <p:sldLayoutId id="2147483657" r:id="rId6"/>
    <p:sldLayoutId id="2147483652" r:id="rId7"/>
    <p:sldLayoutId id="2147483654" r:id="rId8"/>
    <p:sldLayoutId id="2147483655" r:id="rId9"/>
  </p:sldLayoutIdLst>
  <p:hf hdr="0" dt="0"/>
  <p:txStyles>
    <p:titleStyle>
      <a:lvl1pPr algn="l" defTabSz="914400" rtl="0" eaLnBrk="1" latinLnBrk="0" hangingPunct="1">
        <a:lnSpc>
          <a:spcPct val="90000"/>
        </a:lnSpc>
        <a:spcBef>
          <a:spcPct val="0"/>
        </a:spcBef>
        <a:buNone/>
        <a:defRPr sz="2800" b="1" i="0" kern="120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D4C8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D4C8F"/>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D4C8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D4C8F"/>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D4C8F"/>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lmpartnership.org/2023-nactf-annual-repor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emf"/><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1.emf"/></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15B2A-6EFD-9841-B2E6-0C1DEBFCA69F}"/>
              </a:ext>
            </a:extLst>
          </p:cNvPr>
          <p:cNvSpPr>
            <a:spLocks noGrp="1"/>
          </p:cNvSpPr>
          <p:nvPr>
            <p:ph type="title"/>
          </p:nvPr>
        </p:nvSpPr>
        <p:spPr>
          <a:xfrm>
            <a:off x="419100" y="2103120"/>
            <a:ext cx="6312626" cy="1919151"/>
          </a:xfrm>
        </p:spPr>
        <p:txBody>
          <a:bodyPr/>
          <a:lstStyle/>
          <a:p>
            <a:pPr>
              <a:lnSpc>
                <a:spcPct val="80000"/>
              </a:lnSpc>
            </a:pPr>
            <a:r>
              <a:rPr lang="en-US" dirty="0">
                <a:solidFill>
                  <a:srgbClr val="00ABC8"/>
                </a:solidFill>
              </a:rPr>
              <a:t>2023</a:t>
            </a:r>
            <a:r>
              <a:rPr lang="en-US" dirty="0"/>
              <a:t> </a:t>
            </a:r>
            <a:br>
              <a:rPr lang="en-US" dirty="0"/>
            </a:br>
            <a:r>
              <a:rPr lang="en-US" dirty="0"/>
              <a:t>YEAR-END </a:t>
            </a:r>
            <a:br>
              <a:rPr lang="en-US" dirty="0"/>
            </a:br>
            <a:r>
              <a:rPr lang="en-US" dirty="0"/>
              <a:t>REPORT</a:t>
            </a:r>
          </a:p>
        </p:txBody>
      </p:sp>
      <p:sp>
        <p:nvSpPr>
          <p:cNvPr id="3" name="Text Placeholder 2">
            <a:extLst>
              <a:ext uri="{FF2B5EF4-FFF2-40B4-BE49-F238E27FC236}">
                <a16:creationId xmlns:a16="http://schemas.microsoft.com/office/drawing/2014/main" id="{CE9E8911-54C7-534E-B84E-74CA4AB62E32}"/>
              </a:ext>
            </a:extLst>
          </p:cNvPr>
          <p:cNvSpPr>
            <a:spLocks noGrp="1"/>
          </p:cNvSpPr>
          <p:nvPr>
            <p:ph type="body" sz="quarter" idx="10"/>
          </p:nvPr>
        </p:nvSpPr>
        <p:spPr>
          <a:xfrm>
            <a:off x="419100" y="3657600"/>
            <a:ext cx="3657600" cy="1453896"/>
          </a:xfrm>
        </p:spPr>
        <p:txBody>
          <a:bodyPr>
            <a:normAutofit/>
          </a:bodyPr>
          <a:lstStyle/>
          <a:p>
            <a:r>
              <a:rPr lang="en-US" dirty="0"/>
              <a:t>National Affordability and Competitiveness Task Force </a:t>
            </a:r>
          </a:p>
        </p:txBody>
      </p:sp>
      <p:sp>
        <p:nvSpPr>
          <p:cNvPr id="4" name="Text Placeholder 3">
            <a:extLst>
              <a:ext uri="{FF2B5EF4-FFF2-40B4-BE49-F238E27FC236}">
                <a16:creationId xmlns:a16="http://schemas.microsoft.com/office/drawing/2014/main" id="{A4F33368-B3B2-534E-ABA8-53619EB5BFE4}"/>
              </a:ext>
            </a:extLst>
          </p:cNvPr>
          <p:cNvSpPr>
            <a:spLocks noGrp="1"/>
          </p:cNvSpPr>
          <p:nvPr>
            <p:ph type="body" sz="quarter" idx="11"/>
          </p:nvPr>
        </p:nvSpPr>
        <p:spPr/>
        <p:txBody>
          <a:bodyPr>
            <a:normAutofit fontScale="92500" lnSpcReduction="20000"/>
          </a:bodyPr>
          <a:lstStyle/>
          <a:p>
            <a:r>
              <a:rPr lang="en-US" dirty="0"/>
              <a:t>MARCH 2024</a:t>
            </a:r>
          </a:p>
        </p:txBody>
      </p:sp>
    </p:spTree>
    <p:extLst>
      <p:ext uri="{BB962C8B-B14F-4D97-AF65-F5344CB8AC3E}">
        <p14:creationId xmlns:p14="http://schemas.microsoft.com/office/powerpoint/2010/main" val="1564651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D2DE-4ACB-E774-872D-E518A0D71FDC}"/>
              </a:ext>
            </a:extLst>
          </p:cNvPr>
          <p:cNvSpPr>
            <a:spLocks noGrp="1"/>
          </p:cNvSpPr>
          <p:nvPr>
            <p:ph type="title"/>
          </p:nvPr>
        </p:nvSpPr>
        <p:spPr/>
        <p:txBody>
          <a:bodyPr anchor="t" anchorCtr="0">
            <a:normAutofit/>
          </a:bodyPr>
          <a:lstStyle/>
          <a:p>
            <a:r>
              <a:rPr lang="en-US" sz="4400" dirty="0"/>
              <a:t>COLORADO</a:t>
            </a:r>
          </a:p>
        </p:txBody>
      </p:sp>
      <p:sp>
        <p:nvSpPr>
          <p:cNvPr id="3" name="Text Placeholder 2">
            <a:extLst>
              <a:ext uri="{FF2B5EF4-FFF2-40B4-BE49-F238E27FC236}">
                <a16:creationId xmlns:a16="http://schemas.microsoft.com/office/drawing/2014/main" id="{5149611C-451A-7B27-1E8F-C6ACCC76F682}"/>
              </a:ext>
            </a:extLst>
          </p:cNvPr>
          <p:cNvSpPr>
            <a:spLocks noGrp="1"/>
          </p:cNvSpPr>
          <p:nvPr>
            <p:ph type="body" idx="1"/>
          </p:nvPr>
        </p:nvSpPr>
        <p:spPr/>
        <p:txBody>
          <a:bodyPr>
            <a:normAutofit/>
          </a:bodyPr>
          <a:lstStyle/>
          <a:p>
            <a:r>
              <a:rPr lang="en-US" b="1" dirty="0">
                <a:solidFill>
                  <a:schemeClr val="bg1"/>
                </a:solidFill>
              </a:rPr>
              <a:t>REGION:</a:t>
            </a:r>
            <a:endParaRPr lang="en-US" dirty="0"/>
          </a:p>
        </p:txBody>
      </p:sp>
      <p:sp>
        <p:nvSpPr>
          <p:cNvPr id="4" name="Footer Placeholder 3">
            <a:extLst>
              <a:ext uri="{FF2B5EF4-FFF2-40B4-BE49-F238E27FC236}">
                <a16:creationId xmlns:a16="http://schemas.microsoft.com/office/drawing/2014/main" id="{9CC2300B-06FF-1B2A-051D-D685870CA9FE}"/>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DEBDB1E7-2383-3933-B7A9-E0D866540359}"/>
              </a:ext>
            </a:extLst>
          </p:cNvPr>
          <p:cNvSpPr>
            <a:spLocks noGrp="1"/>
          </p:cNvSpPr>
          <p:nvPr>
            <p:ph type="sldNum" sz="quarter" idx="4"/>
          </p:nvPr>
        </p:nvSpPr>
        <p:spPr/>
        <p:txBody>
          <a:bodyPr/>
          <a:lstStyle/>
          <a:p>
            <a:fld id="{5674D194-7E72-F347-8B45-20BD1154121B}" type="slidenum">
              <a:rPr lang="en-US" smtClean="0"/>
              <a:pPr/>
              <a:t>10</a:t>
            </a:fld>
            <a:endParaRPr lang="en-US" dirty="0"/>
          </a:p>
        </p:txBody>
      </p:sp>
    </p:spTree>
    <p:extLst>
      <p:ext uri="{BB962C8B-B14F-4D97-AF65-F5344CB8AC3E}">
        <p14:creationId xmlns:p14="http://schemas.microsoft.com/office/powerpoint/2010/main" val="173400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COLORADO</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11</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tretch>
            <a:fill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tretch>
            <a:fillRect/>
          </a:stretch>
        </p:blipFill>
        <p:spPr>
          <a:xfrm>
            <a:off x="1976271" y="1785574"/>
            <a:ext cx="4591050" cy="28702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5"/>
          <a:srcRect/>
          <a:stretch/>
        </p:blipFill>
        <p:spPr>
          <a:xfrm>
            <a:off x="9330266" y="2782365"/>
            <a:ext cx="1371600" cy="1879600"/>
          </a:xfrm>
          <a:prstGeom prst="rect">
            <a:avLst/>
          </a:prstGeom>
        </p:spPr>
      </p:pic>
    </p:spTree>
    <p:extLst>
      <p:ext uri="{BB962C8B-B14F-4D97-AF65-F5344CB8AC3E}">
        <p14:creationId xmlns:p14="http://schemas.microsoft.com/office/powerpoint/2010/main" val="57062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COLORADO</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12</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1976271" y="1785574"/>
            <a:ext cx="4591050" cy="2870200"/>
          </a:xfrm>
          <a:prstGeom prst="rect">
            <a:avLst/>
          </a:prstGeom>
        </p:spPr>
      </p:pic>
      <p:sp>
        <p:nvSpPr>
          <p:cNvPr id="5" name="Rectangle 4">
            <a:extLst>
              <a:ext uri="{FF2B5EF4-FFF2-40B4-BE49-F238E27FC236}">
                <a16:creationId xmlns:a16="http://schemas.microsoft.com/office/drawing/2014/main" id="{D5ECB0DA-EC67-CA32-3FD7-64B83C4D4D4A}"/>
              </a:ext>
            </a:extLst>
          </p:cNvPr>
          <p:cNvSpPr/>
          <p:nvPr/>
        </p:nvSpPr>
        <p:spPr>
          <a:xfrm>
            <a:off x="9033989" y="2387601"/>
            <a:ext cx="274320" cy="3053366"/>
          </a:xfrm>
          <a:prstGeom prst="rect">
            <a:avLst/>
          </a:prstGeom>
          <a:gradFill>
            <a:gsLst>
              <a:gs pos="0">
                <a:srgbClr val="C1CD23"/>
              </a:gs>
              <a:gs pos="100000">
                <a:srgbClr val="4BA950"/>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CA65361-87E8-94E5-B9F9-64C518CE0E5C}"/>
              </a:ext>
            </a:extLst>
          </p:cNvPr>
          <p:cNvPicPr>
            <a:picLocks noChangeAspect="1"/>
          </p:cNvPicPr>
          <p:nvPr/>
        </p:nvPicPr>
        <p:blipFill>
          <a:blip r:embed="rId5"/>
          <a:srcRect/>
          <a:stretch/>
        </p:blipFill>
        <p:spPr>
          <a:xfrm>
            <a:off x="8707967" y="2180044"/>
            <a:ext cx="3035300" cy="3327400"/>
          </a:xfrm>
          <a:prstGeom prst="rect">
            <a:avLst/>
          </a:prstGeom>
        </p:spPr>
      </p:pic>
    </p:spTree>
    <p:extLst>
      <p:ext uri="{BB962C8B-B14F-4D97-AF65-F5344CB8AC3E}">
        <p14:creationId xmlns:p14="http://schemas.microsoft.com/office/powerpoint/2010/main" val="134545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4" fill="hold" grpId="0"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COLORADO</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13</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4"/>
          <a:srcRect/>
          <a:stretch/>
        </p:blipFill>
        <p:spPr>
          <a:xfrm>
            <a:off x="8910587" y="2944449"/>
            <a:ext cx="1981200" cy="1727200"/>
          </a:xfrm>
          <a:prstGeom prst="rect">
            <a:avLst/>
          </a:prstGeom>
        </p:spPr>
      </p:pic>
      <p:pic>
        <p:nvPicPr>
          <p:cNvPr id="5" name="Picture 4">
            <a:extLst>
              <a:ext uri="{FF2B5EF4-FFF2-40B4-BE49-F238E27FC236}">
                <a16:creationId xmlns:a16="http://schemas.microsoft.com/office/drawing/2014/main" id="{4F2AADEF-3A7F-03A6-8306-3BB55BF4D0B5}"/>
              </a:ext>
            </a:extLst>
          </p:cNvPr>
          <p:cNvPicPr>
            <a:picLocks noChangeAspect="1"/>
          </p:cNvPicPr>
          <p:nvPr/>
        </p:nvPicPr>
        <p:blipFill>
          <a:blip r:embed="rId5"/>
          <a:srcRect/>
          <a:stretch/>
        </p:blipFill>
        <p:spPr>
          <a:xfrm>
            <a:off x="2194560" y="2474549"/>
            <a:ext cx="2768600" cy="1460500"/>
          </a:xfrm>
          <a:prstGeom prst="rect">
            <a:avLst/>
          </a:prstGeom>
        </p:spPr>
      </p:pic>
    </p:spTree>
    <p:extLst>
      <p:ext uri="{BB962C8B-B14F-4D97-AF65-F5344CB8AC3E}">
        <p14:creationId xmlns:p14="http://schemas.microsoft.com/office/powerpoint/2010/main" val="398433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COLORADO</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14</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4"/>
          <a:srcRect/>
          <a:stretch/>
        </p:blipFill>
        <p:spPr>
          <a:xfrm>
            <a:off x="7658100" y="2471374"/>
            <a:ext cx="4076700" cy="2438400"/>
          </a:xfrm>
          <a:prstGeom prst="rect">
            <a:avLst/>
          </a:prstGeom>
        </p:spPr>
      </p:pic>
      <p:pic>
        <p:nvPicPr>
          <p:cNvPr id="5" name="Picture 4">
            <a:extLst>
              <a:ext uri="{FF2B5EF4-FFF2-40B4-BE49-F238E27FC236}">
                <a16:creationId xmlns:a16="http://schemas.microsoft.com/office/drawing/2014/main" id="{4F2AADEF-3A7F-03A6-8306-3BB55BF4D0B5}"/>
              </a:ext>
            </a:extLst>
          </p:cNvPr>
          <p:cNvPicPr>
            <a:picLocks noChangeAspect="1"/>
          </p:cNvPicPr>
          <p:nvPr/>
        </p:nvPicPr>
        <p:blipFill>
          <a:blip r:embed="rId5"/>
          <a:srcRect/>
          <a:stretch/>
        </p:blipFill>
        <p:spPr>
          <a:xfrm>
            <a:off x="2194560" y="2474549"/>
            <a:ext cx="2768600" cy="1460500"/>
          </a:xfrm>
          <a:prstGeom prst="rect">
            <a:avLst/>
          </a:prstGeom>
        </p:spPr>
      </p:pic>
    </p:spTree>
    <p:extLst>
      <p:ext uri="{BB962C8B-B14F-4D97-AF65-F5344CB8AC3E}">
        <p14:creationId xmlns:p14="http://schemas.microsoft.com/office/powerpoint/2010/main" val="360243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COLORADO</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15</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4"/>
          <a:srcRect/>
          <a:stretch/>
        </p:blipFill>
        <p:spPr>
          <a:xfrm>
            <a:off x="7920567" y="2829853"/>
            <a:ext cx="3797298" cy="1721442"/>
          </a:xfrm>
          <a:prstGeom prst="rect">
            <a:avLst/>
          </a:prstGeom>
        </p:spPr>
      </p:pic>
      <p:pic>
        <p:nvPicPr>
          <p:cNvPr id="5" name="Picture 4">
            <a:extLst>
              <a:ext uri="{FF2B5EF4-FFF2-40B4-BE49-F238E27FC236}">
                <a16:creationId xmlns:a16="http://schemas.microsoft.com/office/drawing/2014/main" id="{4F2AADEF-3A7F-03A6-8306-3BB55BF4D0B5}"/>
              </a:ext>
            </a:extLst>
          </p:cNvPr>
          <p:cNvPicPr>
            <a:picLocks noChangeAspect="1"/>
          </p:cNvPicPr>
          <p:nvPr/>
        </p:nvPicPr>
        <p:blipFill>
          <a:blip r:embed="rId5"/>
          <a:srcRect/>
          <a:stretch/>
        </p:blipFill>
        <p:spPr>
          <a:xfrm>
            <a:off x="2194560" y="2474549"/>
            <a:ext cx="2768600" cy="1460500"/>
          </a:xfrm>
          <a:prstGeom prst="rect">
            <a:avLst/>
          </a:prstGeom>
        </p:spPr>
      </p:pic>
    </p:spTree>
    <p:extLst>
      <p:ext uri="{BB962C8B-B14F-4D97-AF65-F5344CB8AC3E}">
        <p14:creationId xmlns:p14="http://schemas.microsoft.com/office/powerpoint/2010/main" val="133654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COLORADO</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16</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68663" y="1645920"/>
            <a:ext cx="41402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57199" y="2468880"/>
            <a:ext cx="5933975" cy="2800767"/>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Treating Patients with Eating Disorders: </a:t>
            </a:r>
            <a:br>
              <a:rPr lang="en-US" sz="2200" b="1"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Amie Schuman (right), licensed clinical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social worker and UFCW Local 7 member,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developed a screening tool to assess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and treat patients with rare eating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disorder. Resulting decrease in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outside referrals led to $405K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in savings. </a:t>
            </a:r>
          </a:p>
        </p:txBody>
      </p:sp>
      <p:pic>
        <p:nvPicPr>
          <p:cNvPr id="10" name="Picture 9">
            <a:extLst>
              <a:ext uri="{FF2B5EF4-FFF2-40B4-BE49-F238E27FC236}">
                <a16:creationId xmlns:a16="http://schemas.microsoft.com/office/drawing/2014/main" id="{6154F40E-B83C-D19D-3733-9BCFC91D519C}"/>
              </a:ext>
            </a:extLst>
          </p:cNvPr>
          <p:cNvPicPr>
            <a:picLocks noChangeAspect="1"/>
          </p:cNvPicPr>
          <p:nvPr/>
        </p:nvPicPr>
        <p:blipFill rotWithShape="1">
          <a:blip r:embed="rId4"/>
          <a:srcRect l="-1" r="10595"/>
          <a:stretch/>
        </p:blipFill>
        <p:spPr>
          <a:xfrm>
            <a:off x="8760406" y="1559541"/>
            <a:ext cx="2926080" cy="4368447"/>
          </a:xfrm>
          <a:prstGeom prst="rect">
            <a:avLst/>
          </a:prstGeom>
        </p:spPr>
      </p:pic>
      <p:sp>
        <p:nvSpPr>
          <p:cNvPr id="11" name="TextBox 10">
            <a:extLst>
              <a:ext uri="{FF2B5EF4-FFF2-40B4-BE49-F238E27FC236}">
                <a16:creationId xmlns:a16="http://schemas.microsoft.com/office/drawing/2014/main" id="{68F4591A-FF19-0053-2229-745C8D101C11}"/>
              </a:ext>
            </a:extLst>
          </p:cNvPr>
          <p:cNvSpPr txBox="1"/>
          <p:nvPr/>
        </p:nvSpPr>
        <p:spPr>
          <a:xfrm>
            <a:off x="8932245" y="5149516"/>
            <a:ext cx="2059806" cy="553998"/>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Amie Shuman </a:t>
            </a:r>
          </a:p>
          <a:p>
            <a:r>
              <a:rPr lang="en-US" sz="1400" dirty="0">
                <a:solidFill>
                  <a:schemeClr val="bg1"/>
                </a:solidFill>
                <a:latin typeface="Arial" panose="020B0604020202020204" pitchFamily="34" charset="0"/>
                <a:cs typeface="Arial" panose="020B0604020202020204" pitchFamily="34" charset="0"/>
              </a:rPr>
              <a:t>UFCW Local 7 </a:t>
            </a:r>
          </a:p>
        </p:txBody>
      </p:sp>
    </p:spTree>
    <p:extLst>
      <p:ext uri="{BB962C8B-B14F-4D97-AF65-F5344CB8AC3E}">
        <p14:creationId xmlns:p14="http://schemas.microsoft.com/office/powerpoint/2010/main" val="103944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2000"/>
                            </p:stCondLst>
                            <p:childTnLst>
                              <p:par>
                                <p:cTn id="18" presetID="10" presetClass="entr" presetSubtype="0" fill="hold" nodeType="afterEffect">
                                  <p:stCondLst>
                                    <p:cond delay="5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COLORADO</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17</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5"/>
          <a:srcRect/>
          <a:stretch/>
        </p:blipFill>
        <p:spPr>
          <a:xfrm>
            <a:off x="368663" y="2194560"/>
            <a:ext cx="4140200" cy="571500"/>
          </a:xfrm>
          <a:prstGeom prst="rect">
            <a:avLst/>
          </a:prstGeom>
        </p:spPr>
      </p:pic>
      <p:sp>
        <p:nvSpPr>
          <p:cNvPr id="6" name="TextBox 5">
            <a:extLst>
              <a:ext uri="{FF2B5EF4-FFF2-40B4-BE49-F238E27FC236}">
                <a16:creationId xmlns:a16="http://schemas.microsoft.com/office/drawing/2014/main" id="{D1D42B77-0061-3606-C734-21DB5F65178C}"/>
              </a:ext>
            </a:extLst>
          </p:cNvPr>
          <p:cNvSpPr txBox="1"/>
          <p:nvPr/>
        </p:nvSpPr>
        <p:spPr>
          <a:xfrm>
            <a:off x="457200" y="2925956"/>
            <a:ext cx="4927600" cy="1785104"/>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Reducing Waste in Diagnostic Eyedrops (video): </a:t>
            </a:r>
            <a:r>
              <a:rPr lang="en-US" sz="2200" dirty="0">
                <a:solidFill>
                  <a:schemeClr val="bg1"/>
                </a:solidFill>
                <a:latin typeface="Arial" panose="020B0604020202020204" pitchFamily="34" charset="0"/>
                <a:cs typeface="Arial" panose="020B0604020202020204" pitchFamily="34" charset="0"/>
              </a:rPr>
              <a:t>Optometry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teams contributed to making care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more affordable by reducing waste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in eyedrops, saving $102K.</a:t>
            </a:r>
          </a:p>
        </p:txBody>
      </p:sp>
      <p:pic>
        <p:nvPicPr>
          <p:cNvPr id="9" name="yPWxzoDC-32781148">
            <a:hlinkClick r:id="" action="ppaction://media"/>
            <a:extLst>
              <a:ext uri="{FF2B5EF4-FFF2-40B4-BE49-F238E27FC236}">
                <a16:creationId xmlns:a16="http://schemas.microsoft.com/office/drawing/2014/main" id="{82306FB6-1B91-1EDC-A3EC-201ED4D44F8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17920" y="2194560"/>
            <a:ext cx="5486400" cy="3086100"/>
          </a:xfrm>
          <a:prstGeom prst="rect">
            <a:avLst/>
          </a:prstGeom>
        </p:spPr>
      </p:pic>
      <p:sp>
        <p:nvSpPr>
          <p:cNvPr id="5" name="TextBox 4">
            <a:extLst>
              <a:ext uri="{FF2B5EF4-FFF2-40B4-BE49-F238E27FC236}">
                <a16:creationId xmlns:a16="http://schemas.microsoft.com/office/drawing/2014/main" id="{0DAE8868-6448-A048-7DCE-A929694C5312}"/>
              </a:ext>
            </a:extLst>
          </p:cNvPr>
          <p:cNvSpPr txBox="1"/>
          <p:nvPr/>
        </p:nvSpPr>
        <p:spPr>
          <a:xfrm>
            <a:off x="10912451" y="1856006"/>
            <a:ext cx="910886" cy="338554"/>
          </a:xfrm>
          <a:prstGeom prst="rect">
            <a:avLst/>
          </a:prstGeom>
          <a:noFill/>
        </p:spPr>
        <p:txBody>
          <a:bodyPr wrap="square" rtlCol="0">
            <a:spAutoFit/>
          </a:bodyPr>
          <a:lstStyle/>
          <a:p>
            <a:pPr algn="r"/>
            <a:r>
              <a:rPr lang="en-US" sz="1600" b="1" dirty="0">
                <a:solidFill>
                  <a:schemeClr val="bg1"/>
                </a:solidFill>
                <a:latin typeface="Arial" panose="020B0604020202020204" pitchFamily="34" charset="0"/>
                <a:cs typeface="Arial" panose="020B0604020202020204" pitchFamily="34" charset="0"/>
              </a:rPr>
              <a:t>VIDEO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03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66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fill="hold" display="0">
                  <p:stCondLst>
                    <p:cond delay="indefinite"/>
                  </p:stCondLst>
                </p:cTn>
                <p:tgtEl>
                  <p:spTgt spid="9"/>
                </p:tgtEl>
              </p:cMediaNode>
            </p:video>
          </p:childTnLst>
        </p:cTn>
      </p:par>
    </p:tnLst>
    <p:bldLst>
      <p:bldP spid="6"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COLORADO</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18</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49609" y="1645920"/>
            <a:ext cx="39751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74133" y="2366010"/>
            <a:ext cx="5195147" cy="2616101"/>
          </a:xfrm>
          <a:prstGeom prst="rect">
            <a:avLst/>
          </a:prstGeom>
          <a:noFill/>
        </p:spPr>
        <p:txBody>
          <a:bodyPr wrap="square" rtlCol="0">
            <a:spAutoFit/>
          </a:bodyPr>
          <a:lstStyle/>
          <a:p>
            <a:pPr marL="228600" indent="-228600">
              <a:spcBef>
                <a:spcPts val="6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Increase opportunities for UBT affordability projects</a:t>
            </a:r>
          </a:p>
          <a:p>
            <a:pPr marL="228600" indent="-228600">
              <a:spcBef>
                <a:spcPts val="6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Reduce medically unnecessary emergency department use</a:t>
            </a:r>
          </a:p>
          <a:p>
            <a:pPr marL="228600" indent="-228600">
              <a:spcBef>
                <a:spcPts val="6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Build consensus on Finance engagement and decision-making authority for regional task force</a:t>
            </a:r>
            <a:endParaRPr lang="en-US" sz="2200" b="1" dirty="0">
              <a:solidFill>
                <a:schemeClr val="bg1"/>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8B7A338-FA36-46F2-8DB5-522B6D2ADA17}"/>
              </a:ext>
            </a:extLst>
          </p:cNvPr>
          <p:cNvPicPr>
            <a:picLocks noChangeAspect="1"/>
          </p:cNvPicPr>
          <p:nvPr/>
        </p:nvPicPr>
        <p:blipFill>
          <a:blip r:embed="rId4"/>
          <a:srcRect/>
          <a:stretch/>
        </p:blipFill>
        <p:spPr>
          <a:xfrm>
            <a:off x="8449978" y="2366010"/>
            <a:ext cx="2857500" cy="2857500"/>
          </a:xfrm>
          <a:prstGeom prst="rect">
            <a:avLst/>
          </a:prstGeom>
        </p:spPr>
      </p:pic>
    </p:spTree>
    <p:extLst>
      <p:ext uri="{BB962C8B-B14F-4D97-AF65-F5344CB8AC3E}">
        <p14:creationId xmlns:p14="http://schemas.microsoft.com/office/powerpoint/2010/main" val="205110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5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par>
                          <p:cTn id="22" fill="hold">
                            <p:stCondLst>
                              <p:cond delay="3500"/>
                            </p:stCondLst>
                            <p:childTnLst>
                              <p:par>
                                <p:cTn id="23" presetID="10" presetClass="entr" presetSubtype="0" fill="hold" nodeType="afterEffect">
                                  <p:stCondLst>
                                    <p:cond delay="50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D2DE-4ACB-E774-872D-E518A0D71FDC}"/>
              </a:ext>
            </a:extLst>
          </p:cNvPr>
          <p:cNvSpPr>
            <a:spLocks noGrp="1"/>
          </p:cNvSpPr>
          <p:nvPr>
            <p:ph type="title"/>
          </p:nvPr>
        </p:nvSpPr>
        <p:spPr/>
        <p:txBody>
          <a:bodyPr anchor="t" anchorCtr="0">
            <a:normAutofit/>
          </a:bodyPr>
          <a:lstStyle/>
          <a:p>
            <a:r>
              <a:rPr lang="en-US" sz="4400" dirty="0"/>
              <a:t>GEORGIA</a:t>
            </a:r>
          </a:p>
        </p:txBody>
      </p:sp>
      <p:sp>
        <p:nvSpPr>
          <p:cNvPr id="3" name="Text Placeholder 2">
            <a:extLst>
              <a:ext uri="{FF2B5EF4-FFF2-40B4-BE49-F238E27FC236}">
                <a16:creationId xmlns:a16="http://schemas.microsoft.com/office/drawing/2014/main" id="{5149611C-451A-7B27-1E8F-C6ACCC76F682}"/>
              </a:ext>
            </a:extLst>
          </p:cNvPr>
          <p:cNvSpPr>
            <a:spLocks noGrp="1"/>
          </p:cNvSpPr>
          <p:nvPr>
            <p:ph type="body" idx="1"/>
          </p:nvPr>
        </p:nvSpPr>
        <p:spPr/>
        <p:txBody>
          <a:bodyPr/>
          <a:lstStyle/>
          <a:p>
            <a:r>
              <a:rPr lang="en-US" b="1" dirty="0">
                <a:solidFill>
                  <a:schemeClr val="bg1"/>
                </a:solidFill>
              </a:rPr>
              <a:t>REGION:</a:t>
            </a:r>
            <a:endParaRPr lang="en-US" dirty="0"/>
          </a:p>
        </p:txBody>
      </p:sp>
      <p:sp>
        <p:nvSpPr>
          <p:cNvPr id="4" name="Footer Placeholder 3">
            <a:extLst>
              <a:ext uri="{FF2B5EF4-FFF2-40B4-BE49-F238E27FC236}">
                <a16:creationId xmlns:a16="http://schemas.microsoft.com/office/drawing/2014/main" id="{9CC2300B-06FF-1B2A-051D-D685870CA9FE}"/>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DEBDB1E7-2383-3933-B7A9-E0D866540359}"/>
              </a:ext>
            </a:extLst>
          </p:cNvPr>
          <p:cNvSpPr>
            <a:spLocks noGrp="1"/>
          </p:cNvSpPr>
          <p:nvPr>
            <p:ph type="sldNum" sz="quarter" idx="4"/>
          </p:nvPr>
        </p:nvSpPr>
        <p:spPr/>
        <p:txBody>
          <a:bodyPr/>
          <a:lstStyle/>
          <a:p>
            <a:fld id="{5674D194-7E72-F347-8B45-20BD1154121B}" type="slidenum">
              <a:rPr lang="en-US" smtClean="0"/>
              <a:pPr/>
              <a:t>19</a:t>
            </a:fld>
            <a:endParaRPr lang="en-US" dirty="0"/>
          </a:p>
        </p:txBody>
      </p:sp>
    </p:spTree>
    <p:extLst>
      <p:ext uri="{BB962C8B-B14F-4D97-AF65-F5344CB8AC3E}">
        <p14:creationId xmlns:p14="http://schemas.microsoft.com/office/powerpoint/2010/main" val="497375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3DF70-3722-ED5E-1ADB-99069201A2EC}"/>
              </a:ext>
            </a:extLst>
          </p:cNvPr>
          <p:cNvSpPr>
            <a:spLocks noGrp="1"/>
          </p:cNvSpPr>
          <p:nvPr>
            <p:ph type="title"/>
          </p:nvPr>
        </p:nvSpPr>
        <p:spPr/>
        <p:txBody>
          <a:bodyPr/>
          <a:lstStyle/>
          <a:p>
            <a:r>
              <a:rPr lang="en-US" dirty="0"/>
              <a:t>SLIDE SHOW TIPS</a:t>
            </a:r>
          </a:p>
        </p:txBody>
      </p:sp>
      <p:sp>
        <p:nvSpPr>
          <p:cNvPr id="3" name="Content Placeholder 2">
            <a:extLst>
              <a:ext uri="{FF2B5EF4-FFF2-40B4-BE49-F238E27FC236}">
                <a16:creationId xmlns:a16="http://schemas.microsoft.com/office/drawing/2014/main" id="{D3322376-4EA9-3BB3-303C-2B21B9B93DAC}"/>
              </a:ext>
            </a:extLst>
          </p:cNvPr>
          <p:cNvSpPr>
            <a:spLocks noGrp="1"/>
          </p:cNvSpPr>
          <p:nvPr>
            <p:ph idx="1"/>
          </p:nvPr>
        </p:nvSpPr>
        <p:spPr>
          <a:xfrm>
            <a:off x="457200" y="1600200"/>
            <a:ext cx="11079018" cy="4570585"/>
          </a:xfrm>
        </p:spPr>
        <p:txBody>
          <a:bodyPr/>
          <a:lstStyle/>
          <a:p>
            <a:pPr marL="0" indent="0">
              <a:buNone/>
            </a:pPr>
            <a:r>
              <a:rPr lang="en-US" b="1" dirty="0">
                <a:solidFill>
                  <a:srgbClr val="0D4B8E"/>
                </a:solidFill>
                <a:latin typeface="Arial Black" panose="020B0604020202020204" pitchFamily="34" charset="0"/>
                <a:cs typeface="Arial Black" panose="020B0604020202020204" pitchFamily="34" charset="0"/>
              </a:rPr>
              <a:t>Enhance your viewing experience with the following tips:</a:t>
            </a:r>
          </a:p>
          <a:p>
            <a:r>
              <a:rPr lang="en-US" dirty="0"/>
              <a:t>This PowerPoint includes animated text and videos. Allow time for the animation and videos to play.</a:t>
            </a:r>
          </a:p>
          <a:p>
            <a:r>
              <a:rPr lang="en-US" dirty="0"/>
              <a:t>Slides include facilitator notes. To see them while presenting, select </a:t>
            </a:r>
            <a:br>
              <a:rPr lang="en-US" dirty="0"/>
            </a:br>
            <a:r>
              <a:rPr lang="en-US" dirty="0"/>
              <a:t>“Slide Show,” then “Presenter View” on your computer.</a:t>
            </a:r>
          </a:p>
          <a:p>
            <a:r>
              <a:rPr lang="en-US" dirty="0"/>
              <a:t>Share this slide deck with others! Simply copy and paste this link: </a:t>
            </a:r>
          </a:p>
          <a:p>
            <a:pPr lvl="1">
              <a:lnSpc>
                <a:spcPct val="100000"/>
              </a:lnSpc>
              <a:spcBef>
                <a:spcPts val="1100"/>
              </a:spcBef>
              <a:buClr>
                <a:srgbClr val="EE8D36"/>
              </a:buClr>
              <a:buFont typeface="System Font Regular"/>
              <a:buChar char="»"/>
            </a:pPr>
            <a:r>
              <a:rPr lang="en-US" sz="2400" b="1" dirty="0">
                <a:solidFill>
                  <a:srgbClr val="00ABC8"/>
                </a:solidFill>
                <a:hlinkClick r:id="rId3">
                  <a:extLst>
                    <a:ext uri="{A12FA001-AC4F-418D-AE19-62706E023703}">
                      <ahyp:hlinkClr xmlns:ahyp="http://schemas.microsoft.com/office/drawing/2018/hyperlinkcolor" val="tx"/>
                    </a:ext>
                  </a:extLst>
                </a:hlinkClick>
              </a:rPr>
              <a:t>lmpartnership.org/2023-nactf-annual-report</a:t>
            </a:r>
            <a:endParaRPr lang="en-US" sz="2400" b="1" dirty="0">
              <a:solidFill>
                <a:srgbClr val="00ABC8"/>
              </a:solidFill>
            </a:endParaRPr>
          </a:p>
        </p:txBody>
      </p:sp>
      <p:sp>
        <p:nvSpPr>
          <p:cNvPr id="4" name="Footer Placeholder 3">
            <a:extLst>
              <a:ext uri="{FF2B5EF4-FFF2-40B4-BE49-F238E27FC236}">
                <a16:creationId xmlns:a16="http://schemas.microsoft.com/office/drawing/2014/main" id="{2D38559A-2EC8-18BE-D3EE-24970575D127}"/>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ACB414EF-2B83-5EE4-335C-E7372BC579F7}"/>
              </a:ext>
            </a:extLst>
          </p:cNvPr>
          <p:cNvSpPr>
            <a:spLocks noGrp="1"/>
          </p:cNvSpPr>
          <p:nvPr>
            <p:ph type="sldNum" sz="quarter" idx="4"/>
          </p:nvPr>
        </p:nvSpPr>
        <p:spPr/>
        <p:txBody>
          <a:bodyPr/>
          <a:lstStyle/>
          <a:p>
            <a:fld id="{5674D194-7E72-F347-8B45-20BD1154121B}" type="slidenum">
              <a:rPr lang="en-US" smtClean="0"/>
              <a:pPr/>
              <a:t>2</a:t>
            </a:fld>
            <a:endParaRPr lang="en-US" dirty="0"/>
          </a:p>
        </p:txBody>
      </p:sp>
    </p:spTree>
    <p:extLst>
      <p:ext uri="{BB962C8B-B14F-4D97-AF65-F5344CB8AC3E}">
        <p14:creationId xmlns:p14="http://schemas.microsoft.com/office/powerpoint/2010/main" val="2639787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GEORGIA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20</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tretch>
            <a:fill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tretch>
            <a:fillRect/>
          </a:stretch>
        </p:blipFill>
        <p:spPr>
          <a:xfrm>
            <a:off x="1976271" y="1785574"/>
            <a:ext cx="4591050" cy="28702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5"/>
          <a:srcRect/>
          <a:stretch/>
        </p:blipFill>
        <p:spPr>
          <a:xfrm>
            <a:off x="9275790" y="2861340"/>
            <a:ext cx="1511300" cy="1879600"/>
          </a:xfrm>
          <a:prstGeom prst="rect">
            <a:avLst/>
          </a:prstGeom>
        </p:spPr>
      </p:pic>
    </p:spTree>
    <p:extLst>
      <p:ext uri="{BB962C8B-B14F-4D97-AF65-F5344CB8AC3E}">
        <p14:creationId xmlns:p14="http://schemas.microsoft.com/office/powerpoint/2010/main" val="37182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GEORGIA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21</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1976271" y="1785574"/>
            <a:ext cx="4591050" cy="2870200"/>
          </a:xfrm>
          <a:prstGeom prst="rect">
            <a:avLst/>
          </a:prstGeom>
        </p:spPr>
      </p:pic>
      <p:sp>
        <p:nvSpPr>
          <p:cNvPr id="5" name="Rectangle 4">
            <a:extLst>
              <a:ext uri="{FF2B5EF4-FFF2-40B4-BE49-F238E27FC236}">
                <a16:creationId xmlns:a16="http://schemas.microsoft.com/office/drawing/2014/main" id="{EAC4EB1B-49AF-5FF3-6FAE-4557B63557C3}"/>
              </a:ext>
            </a:extLst>
          </p:cNvPr>
          <p:cNvSpPr/>
          <p:nvPr/>
        </p:nvSpPr>
        <p:spPr>
          <a:xfrm>
            <a:off x="9034272" y="3299381"/>
            <a:ext cx="274320" cy="2209320"/>
          </a:xfrm>
          <a:prstGeom prst="rect">
            <a:avLst/>
          </a:prstGeom>
          <a:gradFill>
            <a:gsLst>
              <a:gs pos="0">
                <a:srgbClr val="C1CD23"/>
              </a:gs>
              <a:gs pos="100000">
                <a:srgbClr val="4BA950"/>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22A200-4551-954E-7086-9D68C989E8A4}"/>
              </a:ext>
            </a:extLst>
          </p:cNvPr>
          <p:cNvPicPr>
            <a:picLocks noChangeAspect="1"/>
          </p:cNvPicPr>
          <p:nvPr/>
        </p:nvPicPr>
        <p:blipFill>
          <a:blip r:embed="rId5"/>
          <a:srcRect/>
          <a:stretch/>
        </p:blipFill>
        <p:spPr>
          <a:xfrm>
            <a:off x="8699500" y="2122895"/>
            <a:ext cx="3035300" cy="3441700"/>
          </a:xfrm>
          <a:prstGeom prst="rect">
            <a:avLst/>
          </a:prstGeom>
        </p:spPr>
      </p:pic>
    </p:spTree>
    <p:extLst>
      <p:ext uri="{BB962C8B-B14F-4D97-AF65-F5344CB8AC3E}">
        <p14:creationId xmlns:p14="http://schemas.microsoft.com/office/powerpoint/2010/main" val="204694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4" fill="hold" grpId="0"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GEORGIA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22</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4"/>
          <a:srcRect l="-321" t="27225" r="321" b="-27225"/>
          <a:stretch/>
        </p:blipFill>
        <p:spPr>
          <a:xfrm>
            <a:off x="7863840" y="2651760"/>
            <a:ext cx="3949700" cy="3022600"/>
          </a:xfrm>
          <a:prstGeom prst="rect">
            <a:avLst/>
          </a:prstGeom>
        </p:spPr>
      </p:pic>
      <p:pic>
        <p:nvPicPr>
          <p:cNvPr id="5" name="Picture 4">
            <a:extLst>
              <a:ext uri="{FF2B5EF4-FFF2-40B4-BE49-F238E27FC236}">
                <a16:creationId xmlns:a16="http://schemas.microsoft.com/office/drawing/2014/main" id="{4F2AADEF-3A7F-03A6-8306-3BB55BF4D0B5}"/>
              </a:ext>
            </a:extLst>
          </p:cNvPr>
          <p:cNvPicPr>
            <a:picLocks noChangeAspect="1"/>
          </p:cNvPicPr>
          <p:nvPr/>
        </p:nvPicPr>
        <p:blipFill>
          <a:blip r:embed="rId5"/>
          <a:srcRect/>
          <a:stretch/>
        </p:blipFill>
        <p:spPr>
          <a:xfrm>
            <a:off x="2194560" y="2474549"/>
            <a:ext cx="2768600" cy="1460500"/>
          </a:xfrm>
          <a:prstGeom prst="rect">
            <a:avLst/>
          </a:prstGeom>
        </p:spPr>
      </p:pic>
    </p:spTree>
    <p:extLst>
      <p:ext uri="{BB962C8B-B14F-4D97-AF65-F5344CB8AC3E}">
        <p14:creationId xmlns:p14="http://schemas.microsoft.com/office/powerpoint/2010/main" val="33374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GEORGIA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23</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4"/>
          <a:srcRect t="30861" b="-30861"/>
          <a:stretch/>
        </p:blipFill>
        <p:spPr>
          <a:xfrm>
            <a:off x="8089900" y="2651760"/>
            <a:ext cx="3644900" cy="2667000"/>
          </a:xfrm>
          <a:prstGeom prst="rect">
            <a:avLst/>
          </a:prstGeom>
        </p:spPr>
      </p:pic>
      <p:pic>
        <p:nvPicPr>
          <p:cNvPr id="5" name="Picture 4">
            <a:extLst>
              <a:ext uri="{FF2B5EF4-FFF2-40B4-BE49-F238E27FC236}">
                <a16:creationId xmlns:a16="http://schemas.microsoft.com/office/drawing/2014/main" id="{4F2AADEF-3A7F-03A6-8306-3BB55BF4D0B5}"/>
              </a:ext>
            </a:extLst>
          </p:cNvPr>
          <p:cNvPicPr>
            <a:picLocks noChangeAspect="1"/>
          </p:cNvPicPr>
          <p:nvPr/>
        </p:nvPicPr>
        <p:blipFill>
          <a:blip r:embed="rId5"/>
          <a:srcRect/>
          <a:stretch/>
        </p:blipFill>
        <p:spPr>
          <a:xfrm>
            <a:off x="2194560" y="2474549"/>
            <a:ext cx="2768600" cy="1460500"/>
          </a:xfrm>
          <a:prstGeom prst="rect">
            <a:avLst/>
          </a:prstGeom>
        </p:spPr>
      </p:pic>
    </p:spTree>
    <p:extLst>
      <p:ext uri="{BB962C8B-B14F-4D97-AF65-F5344CB8AC3E}">
        <p14:creationId xmlns:p14="http://schemas.microsoft.com/office/powerpoint/2010/main" val="49348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GEORGIA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24</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5"/>
          <a:srcRect/>
          <a:stretch/>
        </p:blipFill>
        <p:spPr>
          <a:xfrm>
            <a:off x="368663" y="1645920"/>
            <a:ext cx="41402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57200" y="2377440"/>
            <a:ext cx="4961823" cy="3139321"/>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Increasing over-the-counter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pharmacy sales (video): </a:t>
            </a:r>
            <a:r>
              <a:rPr lang="en-US" sz="2200" dirty="0">
                <a:solidFill>
                  <a:schemeClr val="bg1"/>
                </a:solidFill>
                <a:latin typeface="Arial" panose="020B0604020202020204" pitchFamily="34" charset="0"/>
                <a:cs typeface="Arial" panose="020B0604020202020204" pitchFamily="34" charset="0"/>
              </a:rPr>
              <a:t>This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pharmacy team contributed to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making care more affordable by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listening to patients and then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ensuring it had the right supplies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at the right time. The result?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$100K in over-the-counter</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pharmacy sales.</a:t>
            </a:r>
          </a:p>
        </p:txBody>
      </p:sp>
      <p:pic>
        <p:nvPicPr>
          <p:cNvPr id="12" name="9E3ImlM3-32781148">
            <a:hlinkClick r:id="" action="ppaction://media"/>
            <a:extLst>
              <a:ext uri="{FF2B5EF4-FFF2-40B4-BE49-F238E27FC236}">
                <a16:creationId xmlns:a16="http://schemas.microsoft.com/office/drawing/2014/main" id="{5F239D5C-D2D8-1135-010B-4AA328DB723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54"/>
          <a:stretch/>
        </p:blipFill>
        <p:spPr>
          <a:xfrm>
            <a:off x="6285656" y="2194560"/>
            <a:ext cx="5431536" cy="3056893"/>
          </a:xfrm>
          <a:prstGeom prst="rect">
            <a:avLst/>
          </a:prstGeom>
        </p:spPr>
      </p:pic>
      <p:sp>
        <p:nvSpPr>
          <p:cNvPr id="5" name="TextBox 4">
            <a:extLst>
              <a:ext uri="{FF2B5EF4-FFF2-40B4-BE49-F238E27FC236}">
                <a16:creationId xmlns:a16="http://schemas.microsoft.com/office/drawing/2014/main" id="{7B3FB163-E2F9-713C-1545-65C0C4B9A312}"/>
              </a:ext>
            </a:extLst>
          </p:cNvPr>
          <p:cNvSpPr txBox="1"/>
          <p:nvPr/>
        </p:nvSpPr>
        <p:spPr>
          <a:xfrm>
            <a:off x="10912451" y="1856006"/>
            <a:ext cx="910886" cy="338554"/>
          </a:xfrm>
          <a:prstGeom prst="rect">
            <a:avLst/>
          </a:prstGeom>
          <a:noFill/>
        </p:spPr>
        <p:txBody>
          <a:bodyPr wrap="square" rtlCol="0">
            <a:spAutoFit/>
          </a:bodyPr>
          <a:lstStyle/>
          <a:p>
            <a:pPr algn="r"/>
            <a:r>
              <a:rPr lang="en-US" sz="1600" b="1" dirty="0">
                <a:solidFill>
                  <a:schemeClr val="bg1"/>
                </a:solidFill>
                <a:latin typeface="Arial" panose="020B0604020202020204" pitchFamily="34" charset="0"/>
                <a:cs typeface="Arial" panose="020B0604020202020204" pitchFamily="34" charset="0"/>
              </a:rPr>
              <a:t>VIDEO</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323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779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2"/>
                                        </p:tgtEl>
                                      </p:cBhvr>
                                    </p:cmd>
                                  </p:childTnLst>
                                </p:cTn>
                              </p:par>
                            </p:childTnLst>
                          </p:cTn>
                        </p:par>
                      </p:childTnLst>
                    </p:cTn>
                  </p:par>
                </p:childTnLst>
              </p:cTn>
              <p:nextCondLst>
                <p:cond evt="onClick" delay="0">
                  <p:tgtEl>
                    <p:spTgt spid="12"/>
                  </p:tgtEl>
                </p:cond>
              </p:nextCondLst>
            </p:seq>
            <p:video>
              <p:cMediaNode vol="80000">
                <p:cTn id="24" fill="hold" display="0">
                  <p:stCondLst>
                    <p:cond delay="indefinite"/>
                  </p:stCondLst>
                </p:cTn>
                <p:tgtEl>
                  <p:spTgt spid="12"/>
                </p:tgtEl>
              </p:cMediaNode>
            </p:video>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GEORGIA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25</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49609" y="1645920"/>
            <a:ext cx="39751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74131" y="2366010"/>
            <a:ext cx="6214051" cy="2200602"/>
          </a:xfrm>
          <a:prstGeom prst="rect">
            <a:avLst/>
          </a:prstGeom>
          <a:noFill/>
        </p:spPr>
        <p:txBody>
          <a:bodyPr wrap="square" rtlCol="0">
            <a:spAutoFit/>
          </a:bodyPr>
          <a:lstStyle/>
          <a:p>
            <a:pPr marL="228600" indent="-228600">
              <a:spcBef>
                <a:spcPts val="6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Update procedures for hysterectomies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and incontinence that are less expensive,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better for patients  </a:t>
            </a:r>
          </a:p>
          <a:p>
            <a:pPr marL="228600" indent="-228600">
              <a:spcBef>
                <a:spcPts val="6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Continue savings from increased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outstanding balance collections and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over-the-counter pharmacy sales</a:t>
            </a:r>
          </a:p>
        </p:txBody>
      </p:sp>
      <p:pic>
        <p:nvPicPr>
          <p:cNvPr id="6" name="Picture 5">
            <a:extLst>
              <a:ext uri="{FF2B5EF4-FFF2-40B4-BE49-F238E27FC236}">
                <a16:creationId xmlns:a16="http://schemas.microsoft.com/office/drawing/2014/main" id="{38B7A338-FA36-46F2-8DB5-522B6D2ADA17}"/>
              </a:ext>
            </a:extLst>
          </p:cNvPr>
          <p:cNvPicPr>
            <a:picLocks noChangeAspect="1"/>
          </p:cNvPicPr>
          <p:nvPr/>
        </p:nvPicPr>
        <p:blipFill>
          <a:blip r:embed="rId4"/>
          <a:srcRect/>
          <a:stretch/>
        </p:blipFill>
        <p:spPr>
          <a:xfrm>
            <a:off x="8449978" y="2366010"/>
            <a:ext cx="2857500" cy="2857500"/>
          </a:xfrm>
          <a:prstGeom prst="rect">
            <a:avLst/>
          </a:prstGeom>
        </p:spPr>
      </p:pic>
    </p:spTree>
    <p:extLst>
      <p:ext uri="{BB962C8B-B14F-4D97-AF65-F5344CB8AC3E}">
        <p14:creationId xmlns:p14="http://schemas.microsoft.com/office/powerpoint/2010/main" val="214619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5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D2DE-4ACB-E774-872D-E518A0D71FDC}"/>
              </a:ext>
            </a:extLst>
          </p:cNvPr>
          <p:cNvSpPr>
            <a:spLocks noGrp="1"/>
          </p:cNvSpPr>
          <p:nvPr>
            <p:ph type="title"/>
          </p:nvPr>
        </p:nvSpPr>
        <p:spPr/>
        <p:txBody>
          <a:bodyPr anchor="t" anchorCtr="0">
            <a:normAutofit/>
          </a:bodyPr>
          <a:lstStyle/>
          <a:p>
            <a:r>
              <a:rPr lang="en-US" sz="4400" dirty="0"/>
              <a:t>HAWAI’I</a:t>
            </a:r>
          </a:p>
        </p:txBody>
      </p:sp>
      <p:sp>
        <p:nvSpPr>
          <p:cNvPr id="3" name="Text Placeholder 2">
            <a:extLst>
              <a:ext uri="{FF2B5EF4-FFF2-40B4-BE49-F238E27FC236}">
                <a16:creationId xmlns:a16="http://schemas.microsoft.com/office/drawing/2014/main" id="{5149611C-451A-7B27-1E8F-C6ACCC76F682}"/>
              </a:ext>
            </a:extLst>
          </p:cNvPr>
          <p:cNvSpPr>
            <a:spLocks noGrp="1"/>
          </p:cNvSpPr>
          <p:nvPr>
            <p:ph type="body" idx="1"/>
          </p:nvPr>
        </p:nvSpPr>
        <p:spPr/>
        <p:txBody>
          <a:bodyPr>
            <a:normAutofit/>
          </a:bodyPr>
          <a:lstStyle/>
          <a:p>
            <a:r>
              <a:rPr lang="en-US" b="1" dirty="0">
                <a:solidFill>
                  <a:schemeClr val="bg1"/>
                </a:solidFill>
              </a:rPr>
              <a:t>REGION:</a:t>
            </a:r>
            <a:endParaRPr lang="en-US" dirty="0"/>
          </a:p>
        </p:txBody>
      </p:sp>
      <p:sp>
        <p:nvSpPr>
          <p:cNvPr id="4" name="Footer Placeholder 3">
            <a:extLst>
              <a:ext uri="{FF2B5EF4-FFF2-40B4-BE49-F238E27FC236}">
                <a16:creationId xmlns:a16="http://schemas.microsoft.com/office/drawing/2014/main" id="{9CC2300B-06FF-1B2A-051D-D685870CA9FE}"/>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DEBDB1E7-2383-3933-B7A9-E0D866540359}"/>
              </a:ext>
            </a:extLst>
          </p:cNvPr>
          <p:cNvSpPr>
            <a:spLocks noGrp="1"/>
          </p:cNvSpPr>
          <p:nvPr>
            <p:ph type="sldNum" sz="quarter" idx="4"/>
          </p:nvPr>
        </p:nvSpPr>
        <p:spPr/>
        <p:txBody>
          <a:bodyPr/>
          <a:lstStyle/>
          <a:p>
            <a:fld id="{5674D194-7E72-F347-8B45-20BD1154121B}" type="slidenum">
              <a:rPr lang="en-US" smtClean="0"/>
              <a:pPr/>
              <a:t>26</a:t>
            </a:fld>
            <a:endParaRPr lang="en-US" dirty="0"/>
          </a:p>
        </p:txBody>
      </p:sp>
    </p:spTree>
    <p:extLst>
      <p:ext uri="{BB962C8B-B14F-4D97-AF65-F5344CB8AC3E}">
        <p14:creationId xmlns:p14="http://schemas.microsoft.com/office/powerpoint/2010/main" val="838677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HAWAI’I</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27</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tretch>
            <a:fill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tretch>
            <a:fillRect/>
          </a:stretch>
        </p:blipFill>
        <p:spPr>
          <a:xfrm>
            <a:off x="1976271" y="1785574"/>
            <a:ext cx="4591050" cy="28702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5"/>
          <a:srcRect/>
          <a:stretch/>
        </p:blipFill>
        <p:spPr>
          <a:xfrm>
            <a:off x="9323916" y="2782365"/>
            <a:ext cx="1384300" cy="1879600"/>
          </a:xfrm>
          <a:prstGeom prst="rect">
            <a:avLst/>
          </a:prstGeom>
        </p:spPr>
      </p:pic>
    </p:spTree>
    <p:extLst>
      <p:ext uri="{BB962C8B-B14F-4D97-AF65-F5344CB8AC3E}">
        <p14:creationId xmlns:p14="http://schemas.microsoft.com/office/powerpoint/2010/main" val="332541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HAWAI’I</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28</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1976271" y="1785574"/>
            <a:ext cx="4591050" cy="2870200"/>
          </a:xfrm>
          <a:prstGeom prst="rect">
            <a:avLst/>
          </a:prstGeom>
        </p:spPr>
      </p:pic>
      <p:sp>
        <p:nvSpPr>
          <p:cNvPr id="7" name="Rectangle 6">
            <a:extLst>
              <a:ext uri="{FF2B5EF4-FFF2-40B4-BE49-F238E27FC236}">
                <a16:creationId xmlns:a16="http://schemas.microsoft.com/office/drawing/2014/main" id="{6226CE04-93AF-66E2-C123-78CD6D6E91B5}"/>
              </a:ext>
            </a:extLst>
          </p:cNvPr>
          <p:cNvSpPr/>
          <p:nvPr/>
        </p:nvSpPr>
        <p:spPr>
          <a:xfrm>
            <a:off x="9034272" y="2560320"/>
            <a:ext cx="274320" cy="2941965"/>
          </a:xfrm>
          <a:prstGeom prst="rect">
            <a:avLst/>
          </a:prstGeom>
          <a:gradFill>
            <a:gsLst>
              <a:gs pos="0">
                <a:srgbClr val="C1CD23"/>
              </a:gs>
              <a:gs pos="100000">
                <a:srgbClr val="4BA950"/>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5DBA23A-3BBA-4C48-0DF0-58A07C65B69D}"/>
              </a:ext>
            </a:extLst>
          </p:cNvPr>
          <p:cNvPicPr>
            <a:picLocks noChangeAspect="1"/>
          </p:cNvPicPr>
          <p:nvPr/>
        </p:nvPicPr>
        <p:blipFill>
          <a:blip r:embed="rId5"/>
          <a:srcRect/>
          <a:stretch/>
        </p:blipFill>
        <p:spPr>
          <a:xfrm>
            <a:off x="8703094" y="2122961"/>
            <a:ext cx="3035300" cy="3441700"/>
          </a:xfrm>
          <a:prstGeom prst="rect">
            <a:avLst/>
          </a:prstGeom>
        </p:spPr>
      </p:pic>
    </p:spTree>
    <p:extLst>
      <p:ext uri="{BB962C8B-B14F-4D97-AF65-F5344CB8AC3E}">
        <p14:creationId xmlns:p14="http://schemas.microsoft.com/office/powerpoint/2010/main" val="23838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4"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HAWAI’I</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29</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4"/>
          <a:srcRect l="-2860" t="-4500" r="-2860" b="-3500"/>
          <a:stretch/>
        </p:blipFill>
        <p:spPr>
          <a:xfrm>
            <a:off x="8321040" y="2651760"/>
            <a:ext cx="3383463" cy="2194560"/>
          </a:xfrm>
          <a:prstGeom prst="rect">
            <a:avLst/>
          </a:prstGeom>
        </p:spPr>
      </p:pic>
      <p:pic>
        <p:nvPicPr>
          <p:cNvPr id="5" name="Picture 4">
            <a:extLst>
              <a:ext uri="{FF2B5EF4-FFF2-40B4-BE49-F238E27FC236}">
                <a16:creationId xmlns:a16="http://schemas.microsoft.com/office/drawing/2014/main" id="{4F2AADEF-3A7F-03A6-8306-3BB55BF4D0B5}"/>
              </a:ext>
            </a:extLst>
          </p:cNvPr>
          <p:cNvPicPr>
            <a:picLocks noChangeAspect="1"/>
          </p:cNvPicPr>
          <p:nvPr/>
        </p:nvPicPr>
        <p:blipFill>
          <a:blip r:embed="rId5"/>
          <a:srcRect/>
          <a:stretch/>
        </p:blipFill>
        <p:spPr>
          <a:xfrm>
            <a:off x="2194560" y="2474549"/>
            <a:ext cx="2768600" cy="1460500"/>
          </a:xfrm>
          <a:prstGeom prst="rect">
            <a:avLst/>
          </a:prstGeom>
        </p:spPr>
      </p:pic>
    </p:spTree>
    <p:extLst>
      <p:ext uri="{BB962C8B-B14F-4D97-AF65-F5344CB8AC3E}">
        <p14:creationId xmlns:p14="http://schemas.microsoft.com/office/powerpoint/2010/main" val="175250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0785FC-B10F-B2F0-1C3E-C24DE925D923}"/>
              </a:ext>
            </a:extLst>
          </p:cNvPr>
          <p:cNvSpPr/>
          <p:nvPr/>
        </p:nvSpPr>
        <p:spPr>
          <a:xfrm>
            <a:off x="0" y="914400"/>
            <a:ext cx="12192000" cy="2286000"/>
          </a:xfrm>
          <a:prstGeom prst="rect">
            <a:avLst/>
          </a:prstGeom>
          <a:solidFill>
            <a:srgbClr val="00ABC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92FFA-E10E-D346-A87A-A73998056E24}"/>
              </a:ext>
            </a:extLst>
          </p:cNvPr>
          <p:cNvSpPr>
            <a:spLocks noGrp="1"/>
          </p:cNvSpPr>
          <p:nvPr>
            <p:ph type="title"/>
          </p:nvPr>
        </p:nvSpPr>
        <p:spPr/>
        <p:txBody>
          <a:bodyPr/>
          <a:lstStyle/>
          <a:p>
            <a:r>
              <a:rPr lang="en-US" dirty="0"/>
              <a:t>OUR STORY: An Introduction</a:t>
            </a:r>
          </a:p>
        </p:txBody>
      </p:sp>
      <p:sp>
        <p:nvSpPr>
          <p:cNvPr id="4" name="Footer Placeholder 3">
            <a:extLst>
              <a:ext uri="{FF2B5EF4-FFF2-40B4-BE49-F238E27FC236}">
                <a16:creationId xmlns:a16="http://schemas.microsoft.com/office/drawing/2014/main" id="{DA402EA4-0E4A-294D-B0DD-1B927A29A136}"/>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5" name="Slide Number Placeholder 4">
            <a:extLst>
              <a:ext uri="{FF2B5EF4-FFF2-40B4-BE49-F238E27FC236}">
                <a16:creationId xmlns:a16="http://schemas.microsoft.com/office/drawing/2014/main" id="{381742BF-247A-784F-9710-4448210A9614}"/>
              </a:ext>
            </a:extLst>
          </p:cNvPr>
          <p:cNvSpPr>
            <a:spLocks noGrp="1"/>
          </p:cNvSpPr>
          <p:nvPr>
            <p:ph type="sldNum" sz="quarter" idx="4"/>
          </p:nvPr>
        </p:nvSpPr>
        <p:spPr/>
        <p:txBody>
          <a:bodyPr/>
          <a:lstStyle/>
          <a:p>
            <a:fld id="{5674D194-7E72-F347-8B45-20BD1154121B}" type="slidenum">
              <a:rPr lang="en-US" smtClean="0"/>
              <a:pPr/>
              <a:t>3</a:t>
            </a:fld>
            <a:endParaRPr lang="en-US" dirty="0"/>
          </a:p>
        </p:txBody>
      </p:sp>
      <p:pic>
        <p:nvPicPr>
          <p:cNvPr id="6" name="Picture 5">
            <a:extLst>
              <a:ext uri="{FF2B5EF4-FFF2-40B4-BE49-F238E27FC236}">
                <a16:creationId xmlns:a16="http://schemas.microsoft.com/office/drawing/2014/main" id="{E7252BE8-AEA5-46EA-1877-003FFDEAC13C}"/>
              </a:ext>
            </a:extLst>
          </p:cNvPr>
          <p:cNvPicPr>
            <a:picLocks noChangeAspect="1"/>
          </p:cNvPicPr>
          <p:nvPr/>
        </p:nvPicPr>
        <p:blipFill>
          <a:blip r:embed="rId3"/>
          <a:stretch>
            <a:fillRect/>
          </a:stretch>
        </p:blipFill>
        <p:spPr>
          <a:xfrm>
            <a:off x="2074334" y="1602338"/>
            <a:ext cx="3067780" cy="826912"/>
          </a:xfrm>
          <a:prstGeom prst="rect">
            <a:avLst/>
          </a:prstGeom>
        </p:spPr>
      </p:pic>
      <p:sp>
        <p:nvSpPr>
          <p:cNvPr id="9" name="Content Placeholder 8">
            <a:extLst>
              <a:ext uri="{FF2B5EF4-FFF2-40B4-BE49-F238E27FC236}">
                <a16:creationId xmlns:a16="http://schemas.microsoft.com/office/drawing/2014/main" id="{4717B870-4CF7-CF09-9FD8-E4D78FC84755}"/>
              </a:ext>
            </a:extLst>
          </p:cNvPr>
          <p:cNvSpPr>
            <a:spLocks noGrp="1"/>
          </p:cNvSpPr>
          <p:nvPr>
            <p:ph idx="1"/>
          </p:nvPr>
        </p:nvSpPr>
        <p:spPr>
          <a:xfrm>
            <a:off x="1495124" y="3638350"/>
            <a:ext cx="9201751" cy="2514599"/>
          </a:xfrm>
        </p:spPr>
        <p:txBody>
          <a:bodyPr>
            <a:normAutofit/>
          </a:bodyPr>
          <a:lstStyle/>
          <a:p>
            <a:pPr marL="0" indent="0" algn="just">
              <a:lnSpc>
                <a:spcPts val="3200"/>
              </a:lnSpc>
              <a:buNone/>
            </a:pPr>
            <a:r>
              <a:rPr lang="en-US" sz="2500" b="1" dirty="0">
                <a:solidFill>
                  <a:srgbClr val="4BA950"/>
                </a:solidFill>
                <a:latin typeface="Arial" panose="020B0604020202020204" pitchFamily="34" charset="0"/>
                <a:cs typeface="Arial" panose="020B0604020202020204" pitchFamily="34" charset="0"/>
              </a:rPr>
              <a:t>The National Affordability and Competitiveness Task Force </a:t>
            </a:r>
            <a:r>
              <a:rPr lang="en-US" sz="2500" dirty="0">
                <a:solidFill>
                  <a:srgbClr val="113E85"/>
                </a:solidFill>
                <a:latin typeface="Arial" panose="020B0604020202020204" pitchFamily="34" charset="0"/>
                <a:cs typeface="Arial" panose="020B0604020202020204" pitchFamily="34" charset="0"/>
              </a:rPr>
              <a:t>was formed as part of the 2021 Alliance National Agreement to bring together labor and management to explore issues of affordability, market position, and competition affecting the future of KP in each of its markets.</a:t>
            </a:r>
          </a:p>
        </p:txBody>
      </p:sp>
      <p:pic>
        <p:nvPicPr>
          <p:cNvPr id="12" name="Picture 11">
            <a:extLst>
              <a:ext uri="{FF2B5EF4-FFF2-40B4-BE49-F238E27FC236}">
                <a16:creationId xmlns:a16="http://schemas.microsoft.com/office/drawing/2014/main" id="{3BF45659-0AA3-5BF8-DBA5-6579522684D8}"/>
              </a:ext>
            </a:extLst>
          </p:cNvPr>
          <p:cNvPicPr>
            <a:picLocks noChangeAspect="1"/>
          </p:cNvPicPr>
          <p:nvPr/>
        </p:nvPicPr>
        <p:blipFill>
          <a:blip r:embed="rId4"/>
          <a:stretch>
            <a:fillRect/>
          </a:stretch>
        </p:blipFill>
        <p:spPr>
          <a:xfrm>
            <a:off x="6826088" y="1704475"/>
            <a:ext cx="3291578" cy="804333"/>
          </a:xfrm>
          <a:prstGeom prst="rect">
            <a:avLst/>
          </a:prstGeom>
        </p:spPr>
      </p:pic>
    </p:spTree>
    <p:extLst>
      <p:ext uri="{BB962C8B-B14F-4D97-AF65-F5344CB8AC3E}">
        <p14:creationId xmlns:p14="http://schemas.microsoft.com/office/powerpoint/2010/main" val="182780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HAWAI’I</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30</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4"/>
          <a:srcRect t="31824" b="-31824"/>
          <a:stretch/>
        </p:blipFill>
        <p:spPr>
          <a:xfrm>
            <a:off x="8321040" y="2834640"/>
            <a:ext cx="3352800" cy="2298700"/>
          </a:xfrm>
          <a:prstGeom prst="rect">
            <a:avLst/>
          </a:prstGeom>
        </p:spPr>
      </p:pic>
      <p:pic>
        <p:nvPicPr>
          <p:cNvPr id="7" name="Picture 6">
            <a:extLst>
              <a:ext uri="{FF2B5EF4-FFF2-40B4-BE49-F238E27FC236}">
                <a16:creationId xmlns:a16="http://schemas.microsoft.com/office/drawing/2014/main" id="{4DECC5B0-FE9F-A17B-2494-636141DF2746}"/>
              </a:ext>
            </a:extLst>
          </p:cNvPr>
          <p:cNvPicPr>
            <a:picLocks noChangeAspect="1"/>
          </p:cNvPicPr>
          <p:nvPr/>
        </p:nvPicPr>
        <p:blipFill>
          <a:blip r:embed="rId5"/>
          <a:srcRect/>
          <a:stretch/>
        </p:blipFill>
        <p:spPr>
          <a:xfrm>
            <a:off x="2194560" y="2474549"/>
            <a:ext cx="2768600" cy="1460500"/>
          </a:xfrm>
          <a:prstGeom prst="rect">
            <a:avLst/>
          </a:prstGeom>
        </p:spPr>
      </p:pic>
    </p:spTree>
    <p:extLst>
      <p:ext uri="{BB962C8B-B14F-4D97-AF65-F5344CB8AC3E}">
        <p14:creationId xmlns:p14="http://schemas.microsoft.com/office/powerpoint/2010/main" val="423234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HAWAI’I</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31</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4"/>
          <a:srcRect t="29260" b="-12683"/>
          <a:stretch/>
        </p:blipFill>
        <p:spPr>
          <a:xfrm>
            <a:off x="8384540" y="2651760"/>
            <a:ext cx="3225800" cy="2182486"/>
          </a:xfrm>
          <a:prstGeom prst="rect">
            <a:avLst/>
          </a:prstGeom>
        </p:spPr>
      </p:pic>
      <p:pic>
        <p:nvPicPr>
          <p:cNvPr id="9" name="Picture 8">
            <a:extLst>
              <a:ext uri="{FF2B5EF4-FFF2-40B4-BE49-F238E27FC236}">
                <a16:creationId xmlns:a16="http://schemas.microsoft.com/office/drawing/2014/main" id="{367D34B6-877E-1407-A239-D9D3CC4452B1}"/>
              </a:ext>
            </a:extLst>
          </p:cNvPr>
          <p:cNvPicPr>
            <a:picLocks noChangeAspect="1"/>
          </p:cNvPicPr>
          <p:nvPr/>
        </p:nvPicPr>
        <p:blipFill>
          <a:blip r:embed="rId5"/>
          <a:srcRect/>
          <a:stretch/>
        </p:blipFill>
        <p:spPr>
          <a:xfrm>
            <a:off x="2194560" y="2474549"/>
            <a:ext cx="2768600" cy="1460500"/>
          </a:xfrm>
          <a:prstGeom prst="rect">
            <a:avLst/>
          </a:prstGeom>
        </p:spPr>
      </p:pic>
    </p:spTree>
    <p:extLst>
      <p:ext uri="{BB962C8B-B14F-4D97-AF65-F5344CB8AC3E}">
        <p14:creationId xmlns:p14="http://schemas.microsoft.com/office/powerpoint/2010/main" val="26650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HAWAI’I</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32</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5"/>
          <a:srcRect/>
          <a:stretch/>
        </p:blipFill>
        <p:spPr>
          <a:xfrm>
            <a:off x="8695690" y="2858724"/>
            <a:ext cx="2603500" cy="1727200"/>
          </a:xfrm>
          <a:prstGeom prst="rect">
            <a:avLst/>
          </a:prstGeom>
        </p:spPr>
      </p:pic>
    </p:spTree>
    <p:extLst>
      <p:ext uri="{BB962C8B-B14F-4D97-AF65-F5344CB8AC3E}">
        <p14:creationId xmlns:p14="http://schemas.microsoft.com/office/powerpoint/2010/main" val="23954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HAWAI’I</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33</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68663" y="1645920"/>
            <a:ext cx="41402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57199" y="2377440"/>
            <a:ext cx="5192829" cy="3139321"/>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Reducing Healthcare-Associated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Infections: </a:t>
            </a:r>
            <a:r>
              <a:rPr lang="en-US" sz="2200" dirty="0">
                <a:solidFill>
                  <a:schemeClr val="bg1"/>
                </a:solidFill>
                <a:latin typeface="Arial" panose="020B0604020202020204" pitchFamily="34" charset="0"/>
                <a:cs typeface="Arial" panose="020B0604020202020204" pitchFamily="34" charset="0"/>
              </a:rPr>
              <a:t>Market-wide effort to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reduce infections resulted in nearly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$1M in savings. The Moanalua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intensive care team (pictured)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contributed to this effort, saving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more than $245K by reducing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catheter-associated urinary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tract infections.</a:t>
            </a:r>
          </a:p>
        </p:txBody>
      </p:sp>
      <p:pic>
        <p:nvPicPr>
          <p:cNvPr id="10" name="Picture 9">
            <a:extLst>
              <a:ext uri="{FF2B5EF4-FFF2-40B4-BE49-F238E27FC236}">
                <a16:creationId xmlns:a16="http://schemas.microsoft.com/office/drawing/2014/main" id="{6154F40E-B83C-D19D-3733-9BCFC91D519C}"/>
              </a:ext>
            </a:extLst>
          </p:cNvPr>
          <p:cNvPicPr>
            <a:picLocks noChangeAspect="1"/>
          </p:cNvPicPr>
          <p:nvPr/>
        </p:nvPicPr>
        <p:blipFill>
          <a:blip r:embed="rId4"/>
          <a:srcRect/>
          <a:stretch/>
        </p:blipFill>
        <p:spPr>
          <a:xfrm>
            <a:off x="5929209" y="1838425"/>
            <a:ext cx="5894128" cy="4089563"/>
          </a:xfrm>
          <a:prstGeom prst="rect">
            <a:avLst/>
          </a:prstGeom>
        </p:spPr>
      </p:pic>
    </p:spTree>
    <p:extLst>
      <p:ext uri="{BB962C8B-B14F-4D97-AF65-F5344CB8AC3E}">
        <p14:creationId xmlns:p14="http://schemas.microsoft.com/office/powerpoint/2010/main" val="168938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HAWAI’I</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34</a:t>
            </a:fld>
            <a:endParaRPr lang="en-US" dirty="0"/>
          </a:p>
        </p:txBody>
      </p:sp>
      <p:sp>
        <p:nvSpPr>
          <p:cNvPr id="7" name="TextBox 6">
            <a:extLst>
              <a:ext uri="{FF2B5EF4-FFF2-40B4-BE49-F238E27FC236}">
                <a16:creationId xmlns:a16="http://schemas.microsoft.com/office/drawing/2014/main" id="{498AE7BE-2A3E-58A4-2E65-3982E4420DA9}"/>
              </a:ext>
            </a:extLst>
          </p:cNvPr>
          <p:cNvSpPr txBox="1"/>
          <p:nvPr/>
        </p:nvSpPr>
        <p:spPr>
          <a:xfrm>
            <a:off x="457200" y="3170357"/>
            <a:ext cx="5539339" cy="1446550"/>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Promoting Mail-Order Pharmacy: </a:t>
            </a:r>
            <a:br>
              <a:rPr lang="en-US" sz="2200" b="1"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The Hilo/Waimea primary care team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saved nearly $100K by promoting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use of mail-order pharmacy.</a:t>
            </a:r>
            <a:endParaRPr lang="en-US" sz="2200" dirty="0">
              <a:solidFill>
                <a:schemeClr val="bg1"/>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8F1AB1B-4C74-CC05-1988-1AF587F7E1C4}"/>
              </a:ext>
            </a:extLst>
          </p:cNvPr>
          <p:cNvPicPr>
            <a:picLocks noChangeAspect="1"/>
          </p:cNvPicPr>
          <p:nvPr/>
        </p:nvPicPr>
        <p:blipFill>
          <a:blip r:embed="rId3"/>
          <a:srcRect/>
          <a:stretch/>
        </p:blipFill>
        <p:spPr>
          <a:xfrm>
            <a:off x="7683139" y="2491740"/>
            <a:ext cx="3962400" cy="2374900"/>
          </a:xfrm>
          <a:prstGeom prst="rect">
            <a:avLst/>
          </a:prstGeom>
        </p:spPr>
      </p:pic>
      <p:pic>
        <p:nvPicPr>
          <p:cNvPr id="9" name="Picture 8">
            <a:extLst>
              <a:ext uri="{FF2B5EF4-FFF2-40B4-BE49-F238E27FC236}">
                <a16:creationId xmlns:a16="http://schemas.microsoft.com/office/drawing/2014/main" id="{238C2E7D-92A5-9C84-A3A4-93F15200DA69}"/>
              </a:ext>
            </a:extLst>
          </p:cNvPr>
          <p:cNvPicPr>
            <a:picLocks noChangeAspect="1"/>
          </p:cNvPicPr>
          <p:nvPr/>
        </p:nvPicPr>
        <p:blipFill>
          <a:blip r:embed="rId4"/>
          <a:srcRect/>
          <a:stretch/>
        </p:blipFill>
        <p:spPr>
          <a:xfrm>
            <a:off x="368663" y="2438962"/>
            <a:ext cx="4140200" cy="571500"/>
          </a:xfrm>
          <a:prstGeom prst="rect">
            <a:avLst/>
          </a:prstGeom>
        </p:spPr>
      </p:pic>
    </p:spTree>
    <p:extLst>
      <p:ext uri="{BB962C8B-B14F-4D97-AF65-F5344CB8AC3E}">
        <p14:creationId xmlns:p14="http://schemas.microsoft.com/office/powerpoint/2010/main" val="27852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22" presetClass="entr" presetSubtype="8" fill="hold" nodeType="with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HAWAI’I</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35</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49609" y="2472385"/>
            <a:ext cx="39751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74134" y="3260044"/>
            <a:ext cx="4778586" cy="1261884"/>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Engage all UBTs</a:t>
            </a:r>
          </a:p>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Involve outer islands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in affordability work</a:t>
            </a:r>
            <a:endParaRPr lang="en-US" sz="2200" b="1" dirty="0">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0B82B92-4428-DED1-FF2B-6A3FF784E6E5}"/>
              </a:ext>
            </a:extLst>
          </p:cNvPr>
          <p:cNvPicPr>
            <a:picLocks noChangeAspect="1"/>
          </p:cNvPicPr>
          <p:nvPr/>
        </p:nvPicPr>
        <p:blipFill>
          <a:blip r:embed="rId4"/>
          <a:srcRect/>
          <a:stretch/>
        </p:blipFill>
        <p:spPr>
          <a:xfrm>
            <a:off x="8449978" y="2366010"/>
            <a:ext cx="2857500" cy="2857500"/>
          </a:xfrm>
          <a:prstGeom prst="rect">
            <a:avLst/>
          </a:prstGeom>
        </p:spPr>
      </p:pic>
    </p:spTree>
    <p:extLst>
      <p:ext uri="{BB962C8B-B14F-4D97-AF65-F5344CB8AC3E}">
        <p14:creationId xmlns:p14="http://schemas.microsoft.com/office/powerpoint/2010/main" val="246039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nodeType="afterEffect">
                                  <p:stCondLst>
                                    <p:cond delay="5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D2DE-4ACB-E774-872D-E518A0D71FDC}"/>
              </a:ext>
            </a:extLst>
          </p:cNvPr>
          <p:cNvSpPr>
            <a:spLocks noGrp="1"/>
          </p:cNvSpPr>
          <p:nvPr>
            <p:ph type="title"/>
          </p:nvPr>
        </p:nvSpPr>
        <p:spPr>
          <a:xfrm>
            <a:off x="343702" y="3126668"/>
            <a:ext cx="8544925" cy="1518872"/>
          </a:xfrm>
        </p:spPr>
        <p:txBody>
          <a:bodyPr anchor="t" anchorCtr="0">
            <a:normAutofit/>
          </a:bodyPr>
          <a:lstStyle/>
          <a:p>
            <a:r>
              <a:rPr lang="en-US" sz="4400" dirty="0"/>
              <a:t>MID-ATLANTIC</a:t>
            </a:r>
            <a:br>
              <a:rPr lang="en-US" sz="4400" dirty="0"/>
            </a:br>
            <a:r>
              <a:rPr lang="en-US" sz="4400" dirty="0"/>
              <a:t>STATES</a:t>
            </a:r>
          </a:p>
        </p:txBody>
      </p:sp>
      <p:sp>
        <p:nvSpPr>
          <p:cNvPr id="3" name="Text Placeholder 2">
            <a:extLst>
              <a:ext uri="{FF2B5EF4-FFF2-40B4-BE49-F238E27FC236}">
                <a16:creationId xmlns:a16="http://schemas.microsoft.com/office/drawing/2014/main" id="{5149611C-451A-7B27-1E8F-C6ACCC76F682}"/>
              </a:ext>
            </a:extLst>
          </p:cNvPr>
          <p:cNvSpPr>
            <a:spLocks noGrp="1"/>
          </p:cNvSpPr>
          <p:nvPr>
            <p:ph type="body" idx="1"/>
          </p:nvPr>
        </p:nvSpPr>
        <p:spPr>
          <a:xfrm>
            <a:off x="365760" y="2743200"/>
            <a:ext cx="6551366" cy="422189"/>
          </a:xfrm>
        </p:spPr>
        <p:txBody>
          <a:bodyPr>
            <a:normAutofit/>
          </a:bodyPr>
          <a:lstStyle/>
          <a:p>
            <a:r>
              <a:rPr lang="en-US" b="1" dirty="0">
                <a:solidFill>
                  <a:schemeClr val="bg1"/>
                </a:solidFill>
              </a:rPr>
              <a:t>REGION:</a:t>
            </a:r>
            <a:endParaRPr lang="en-US" dirty="0"/>
          </a:p>
        </p:txBody>
      </p:sp>
      <p:sp>
        <p:nvSpPr>
          <p:cNvPr id="4" name="Footer Placeholder 3">
            <a:extLst>
              <a:ext uri="{FF2B5EF4-FFF2-40B4-BE49-F238E27FC236}">
                <a16:creationId xmlns:a16="http://schemas.microsoft.com/office/drawing/2014/main" id="{9CC2300B-06FF-1B2A-051D-D685870CA9FE}"/>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DEBDB1E7-2383-3933-B7A9-E0D866540359}"/>
              </a:ext>
            </a:extLst>
          </p:cNvPr>
          <p:cNvSpPr>
            <a:spLocks noGrp="1"/>
          </p:cNvSpPr>
          <p:nvPr>
            <p:ph type="sldNum" sz="quarter" idx="4"/>
          </p:nvPr>
        </p:nvSpPr>
        <p:spPr/>
        <p:txBody>
          <a:bodyPr/>
          <a:lstStyle/>
          <a:p>
            <a:fld id="{5674D194-7E72-F347-8B45-20BD1154121B}" type="slidenum">
              <a:rPr lang="en-US" smtClean="0"/>
              <a:pPr/>
              <a:t>36</a:t>
            </a:fld>
            <a:endParaRPr lang="en-US" dirty="0"/>
          </a:p>
        </p:txBody>
      </p:sp>
    </p:spTree>
    <p:extLst>
      <p:ext uri="{BB962C8B-B14F-4D97-AF65-F5344CB8AC3E}">
        <p14:creationId xmlns:p14="http://schemas.microsoft.com/office/powerpoint/2010/main" val="2062297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MID-ATLANTIC STATES</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37</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tretch>
            <a:fill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tretch>
            <a:fillRect/>
          </a:stretch>
        </p:blipFill>
        <p:spPr>
          <a:xfrm>
            <a:off x="1976271" y="1785574"/>
            <a:ext cx="4591050" cy="28702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5"/>
          <a:srcRect/>
          <a:stretch/>
        </p:blipFill>
        <p:spPr>
          <a:xfrm>
            <a:off x="9307540" y="2743200"/>
            <a:ext cx="1447800" cy="1879600"/>
          </a:xfrm>
          <a:prstGeom prst="rect">
            <a:avLst/>
          </a:prstGeom>
        </p:spPr>
      </p:pic>
    </p:spTree>
    <p:extLst>
      <p:ext uri="{BB962C8B-B14F-4D97-AF65-F5344CB8AC3E}">
        <p14:creationId xmlns:p14="http://schemas.microsoft.com/office/powerpoint/2010/main" val="297525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MID-ATLANTIC STATES</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38</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1976271" y="1785574"/>
            <a:ext cx="4591050" cy="2870200"/>
          </a:xfrm>
          <a:prstGeom prst="rect">
            <a:avLst/>
          </a:prstGeom>
        </p:spPr>
      </p:pic>
      <p:sp>
        <p:nvSpPr>
          <p:cNvPr id="5" name="Rectangle 4">
            <a:extLst>
              <a:ext uri="{FF2B5EF4-FFF2-40B4-BE49-F238E27FC236}">
                <a16:creationId xmlns:a16="http://schemas.microsoft.com/office/drawing/2014/main" id="{53EA716D-36A7-865F-E9FA-86A473250601}"/>
              </a:ext>
            </a:extLst>
          </p:cNvPr>
          <p:cNvSpPr/>
          <p:nvPr/>
        </p:nvSpPr>
        <p:spPr>
          <a:xfrm>
            <a:off x="9034272" y="2969442"/>
            <a:ext cx="274320" cy="2539259"/>
          </a:xfrm>
          <a:prstGeom prst="rect">
            <a:avLst/>
          </a:prstGeom>
          <a:gradFill>
            <a:gsLst>
              <a:gs pos="0">
                <a:srgbClr val="C1CD23"/>
              </a:gs>
              <a:gs pos="100000">
                <a:srgbClr val="4BA950"/>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97A8C85-8351-36BA-CD99-477E54B37386}"/>
              </a:ext>
            </a:extLst>
          </p:cNvPr>
          <p:cNvPicPr>
            <a:picLocks noChangeAspect="1"/>
          </p:cNvPicPr>
          <p:nvPr/>
        </p:nvPicPr>
        <p:blipFill>
          <a:blip r:embed="rId5"/>
          <a:srcRect/>
          <a:stretch/>
        </p:blipFill>
        <p:spPr>
          <a:xfrm>
            <a:off x="8788400" y="2119630"/>
            <a:ext cx="2946400" cy="3441700"/>
          </a:xfrm>
          <a:prstGeom prst="rect">
            <a:avLst/>
          </a:prstGeom>
        </p:spPr>
      </p:pic>
    </p:spTree>
    <p:extLst>
      <p:ext uri="{BB962C8B-B14F-4D97-AF65-F5344CB8AC3E}">
        <p14:creationId xmlns:p14="http://schemas.microsoft.com/office/powerpoint/2010/main" val="426377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4" fill="hold" grpId="0"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MID-ATLANTIC STATES</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39</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5"/>
          <a:srcRect t="24200" b="-24200"/>
          <a:stretch/>
        </p:blipFill>
        <p:spPr>
          <a:xfrm>
            <a:off x="8232140" y="2468880"/>
            <a:ext cx="3530600" cy="3022600"/>
          </a:xfrm>
          <a:prstGeom prst="rect">
            <a:avLst/>
          </a:prstGeom>
        </p:spPr>
      </p:pic>
    </p:spTree>
    <p:extLst>
      <p:ext uri="{BB962C8B-B14F-4D97-AF65-F5344CB8AC3E}">
        <p14:creationId xmlns:p14="http://schemas.microsoft.com/office/powerpoint/2010/main" val="144214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CAEA2-7E18-2B55-10A2-1BEB5E5C977E}"/>
              </a:ext>
            </a:extLst>
          </p:cNvPr>
          <p:cNvSpPr>
            <a:spLocks noGrp="1"/>
          </p:cNvSpPr>
          <p:nvPr>
            <p:ph type="title"/>
          </p:nvPr>
        </p:nvSpPr>
        <p:spPr>
          <a:xfrm>
            <a:off x="457199" y="1"/>
            <a:ext cx="11734793" cy="1143000"/>
          </a:xfrm>
        </p:spPr>
        <p:txBody>
          <a:bodyPr/>
          <a:lstStyle/>
          <a:p>
            <a:r>
              <a:rPr lang="en-US" dirty="0"/>
              <a:t>OUR STORY: 2023 NACTF Members &amp; Executive Sponsors </a:t>
            </a:r>
          </a:p>
        </p:txBody>
      </p:sp>
      <p:sp>
        <p:nvSpPr>
          <p:cNvPr id="3" name="Content Placeholder 2">
            <a:extLst>
              <a:ext uri="{FF2B5EF4-FFF2-40B4-BE49-F238E27FC236}">
                <a16:creationId xmlns:a16="http://schemas.microsoft.com/office/drawing/2014/main" id="{0125F954-BA0D-CD21-7BAD-D8A3938944D7}"/>
              </a:ext>
            </a:extLst>
          </p:cNvPr>
          <p:cNvSpPr>
            <a:spLocks noGrp="1"/>
          </p:cNvSpPr>
          <p:nvPr>
            <p:ph idx="1"/>
          </p:nvPr>
        </p:nvSpPr>
        <p:spPr>
          <a:xfrm>
            <a:off x="685800" y="1143000"/>
            <a:ext cx="11036808" cy="1417320"/>
          </a:xfrm>
        </p:spPr>
        <p:txBody>
          <a:bodyPr>
            <a:noAutofit/>
          </a:bodyPr>
          <a:lstStyle/>
          <a:p>
            <a:pPr marL="0" indent="0">
              <a:spcBef>
                <a:spcPts val="600"/>
              </a:spcBef>
              <a:buNone/>
            </a:pPr>
            <a:r>
              <a:rPr lang="en-US" sz="1600" b="1" dirty="0">
                <a:solidFill>
                  <a:srgbClr val="00ABC8"/>
                </a:solidFill>
                <a:latin typeface="Arial Black" panose="020B0604020202020204" pitchFamily="34" charset="0"/>
                <a:cs typeface="Arial Black" panose="020B0604020202020204" pitchFamily="34" charset="0"/>
              </a:rPr>
              <a:t>ALLIANCE OF HEALTH CARE UNIONS</a:t>
            </a:r>
          </a:p>
          <a:p>
            <a:pPr>
              <a:spcBef>
                <a:spcPts val="300"/>
              </a:spcBef>
            </a:pPr>
            <a:r>
              <a:rPr lang="en-US" sz="1400" dirty="0">
                <a:solidFill>
                  <a:srgbClr val="0D4B8E"/>
                </a:solidFill>
              </a:rPr>
              <a:t>Jonathon Baker, vice president, OFNHP Local 5017</a:t>
            </a:r>
          </a:p>
          <a:p>
            <a:pPr>
              <a:spcBef>
                <a:spcPts val="300"/>
              </a:spcBef>
            </a:pPr>
            <a:r>
              <a:rPr lang="en-US" sz="1400" dirty="0" err="1">
                <a:solidFill>
                  <a:srgbClr val="0D4B8E"/>
                </a:solidFill>
              </a:rPr>
              <a:t>Micheal</a:t>
            </a:r>
            <a:r>
              <a:rPr lang="en-US" sz="1400" dirty="0">
                <a:solidFill>
                  <a:srgbClr val="0D4B8E"/>
                </a:solidFill>
              </a:rPr>
              <a:t> Barnett, president, USW Local 7600</a:t>
            </a:r>
          </a:p>
          <a:p>
            <a:pPr>
              <a:spcBef>
                <a:spcPts val="300"/>
              </a:spcBef>
            </a:pPr>
            <a:r>
              <a:rPr lang="en-US" sz="1400" dirty="0">
                <a:solidFill>
                  <a:srgbClr val="0D4B8E"/>
                </a:solidFill>
              </a:rPr>
              <a:t>Nate Bernstein, healthcare director, UFCW Local 7 </a:t>
            </a:r>
          </a:p>
          <a:p>
            <a:pPr>
              <a:spcBef>
                <a:spcPts val="300"/>
              </a:spcBef>
            </a:pPr>
            <a:r>
              <a:rPr lang="en-US" sz="1400" dirty="0">
                <a:solidFill>
                  <a:srgbClr val="0D4B8E"/>
                </a:solidFill>
              </a:rPr>
              <a:t>Sandra Flores, chief of staff, Alliance of Health Care Unions</a:t>
            </a:r>
          </a:p>
          <a:p>
            <a:pPr>
              <a:spcBef>
                <a:spcPts val="300"/>
              </a:spcBef>
            </a:pPr>
            <a:r>
              <a:rPr lang="en-US" sz="1400" dirty="0">
                <a:solidFill>
                  <a:srgbClr val="0D4B8E"/>
                </a:solidFill>
              </a:rPr>
              <a:t>Charmaine Morales, president, UNAC/UHCP</a:t>
            </a:r>
          </a:p>
        </p:txBody>
      </p:sp>
      <p:sp>
        <p:nvSpPr>
          <p:cNvPr id="4" name="Footer Placeholder 3">
            <a:extLst>
              <a:ext uri="{FF2B5EF4-FFF2-40B4-BE49-F238E27FC236}">
                <a16:creationId xmlns:a16="http://schemas.microsoft.com/office/drawing/2014/main" id="{DC193159-E5A1-9078-979D-B44B6F9ECE59}"/>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58897C4C-69ED-100D-3230-53CB3303C510}"/>
              </a:ext>
            </a:extLst>
          </p:cNvPr>
          <p:cNvSpPr>
            <a:spLocks noGrp="1"/>
          </p:cNvSpPr>
          <p:nvPr>
            <p:ph type="sldNum" sz="quarter" idx="4"/>
          </p:nvPr>
        </p:nvSpPr>
        <p:spPr/>
        <p:txBody>
          <a:bodyPr/>
          <a:lstStyle/>
          <a:p>
            <a:fld id="{5674D194-7E72-F347-8B45-20BD1154121B}" type="slidenum">
              <a:rPr lang="en-US" smtClean="0"/>
              <a:pPr/>
              <a:t>4</a:t>
            </a:fld>
            <a:endParaRPr lang="en-US" dirty="0"/>
          </a:p>
        </p:txBody>
      </p:sp>
      <p:sp>
        <p:nvSpPr>
          <p:cNvPr id="9" name="Content Placeholder 2">
            <a:extLst>
              <a:ext uri="{FF2B5EF4-FFF2-40B4-BE49-F238E27FC236}">
                <a16:creationId xmlns:a16="http://schemas.microsoft.com/office/drawing/2014/main" id="{D12E7296-BD93-BFCC-74C8-6839CDA6E76C}"/>
              </a:ext>
            </a:extLst>
          </p:cNvPr>
          <p:cNvSpPr txBox="1">
            <a:spLocks/>
          </p:cNvSpPr>
          <p:nvPr/>
        </p:nvSpPr>
        <p:spPr>
          <a:xfrm>
            <a:off x="685801" y="2668706"/>
            <a:ext cx="11036808" cy="1417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D4C8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D4C8F"/>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D4C8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D4C8F"/>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D4C8F"/>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600" b="1" dirty="0">
                <a:solidFill>
                  <a:srgbClr val="00ABC8"/>
                </a:solidFill>
                <a:latin typeface="Arial Black" panose="020B0604020202020204" pitchFamily="34" charset="0"/>
                <a:cs typeface="Arial Black" panose="020B0604020202020204" pitchFamily="34" charset="0"/>
              </a:rPr>
              <a:t>KAISER PERMANENTE</a:t>
            </a:r>
          </a:p>
          <a:p>
            <a:pPr>
              <a:spcBef>
                <a:spcPts val="300"/>
              </a:spcBef>
            </a:pPr>
            <a:r>
              <a:rPr lang="en-US" sz="1400" dirty="0">
                <a:solidFill>
                  <a:srgbClr val="0D4B8E"/>
                </a:solidFill>
              </a:rPr>
              <a:t>Camille </a:t>
            </a:r>
            <a:r>
              <a:rPr lang="en-US" sz="1400" dirty="0" err="1">
                <a:solidFill>
                  <a:srgbClr val="0D4B8E"/>
                </a:solidFill>
              </a:rPr>
              <a:t>Applin</a:t>
            </a:r>
            <a:r>
              <a:rPr lang="en-US" sz="1400" dirty="0">
                <a:solidFill>
                  <a:srgbClr val="0D4B8E"/>
                </a:solidFill>
              </a:rPr>
              <a:t>-Jones, vice president, Ambulatory Care and Clinical Services, Northwest</a:t>
            </a:r>
          </a:p>
          <a:p>
            <a:pPr>
              <a:spcBef>
                <a:spcPts val="300"/>
              </a:spcBef>
            </a:pPr>
            <a:r>
              <a:rPr lang="en-US" sz="1400" dirty="0">
                <a:solidFill>
                  <a:srgbClr val="0D4B8E"/>
                </a:solidFill>
              </a:rPr>
              <a:t>CJ Bhalla, senior vice president and chief financial officer, Northern California</a:t>
            </a:r>
          </a:p>
          <a:p>
            <a:pPr>
              <a:spcBef>
                <a:spcPts val="300"/>
              </a:spcBef>
            </a:pPr>
            <a:r>
              <a:rPr lang="en-US" sz="1400" dirty="0">
                <a:solidFill>
                  <a:srgbClr val="0D4B8E"/>
                </a:solidFill>
              </a:rPr>
              <a:t>Sylvia </a:t>
            </a:r>
            <a:r>
              <a:rPr lang="en-US" sz="1400" dirty="0" err="1">
                <a:solidFill>
                  <a:srgbClr val="0D4B8E"/>
                </a:solidFill>
              </a:rPr>
              <a:t>Everroad</a:t>
            </a:r>
            <a:r>
              <a:rPr lang="en-US" sz="1400" dirty="0">
                <a:solidFill>
                  <a:srgbClr val="0D4B8E"/>
                </a:solidFill>
              </a:rPr>
              <a:t>, chief operating officer (retired), Southern California Permanente Medical Group </a:t>
            </a:r>
          </a:p>
          <a:p>
            <a:pPr>
              <a:spcBef>
                <a:spcPts val="300"/>
              </a:spcBef>
            </a:pPr>
            <a:r>
              <a:rPr lang="en-US" sz="1400" dirty="0">
                <a:solidFill>
                  <a:srgbClr val="0D4B8E"/>
                </a:solidFill>
              </a:rPr>
              <a:t>Leslie McKendrick, senior vice president and chief operating officer, Southern California and Hawaii</a:t>
            </a:r>
          </a:p>
          <a:p>
            <a:pPr>
              <a:spcBef>
                <a:spcPts val="300"/>
              </a:spcBef>
            </a:pPr>
            <a:r>
              <a:rPr lang="en-US" sz="1400" dirty="0">
                <a:solidFill>
                  <a:srgbClr val="0D4B8E"/>
                </a:solidFill>
              </a:rPr>
              <a:t>Jack </a:t>
            </a:r>
            <a:r>
              <a:rPr lang="en-US" sz="1400" dirty="0" err="1">
                <a:solidFill>
                  <a:srgbClr val="0D4B8E"/>
                </a:solidFill>
              </a:rPr>
              <a:t>Weberski</a:t>
            </a:r>
            <a:r>
              <a:rPr lang="en-US" sz="1400" dirty="0">
                <a:solidFill>
                  <a:srgbClr val="0D4B8E"/>
                </a:solidFill>
              </a:rPr>
              <a:t>, vice president (Economics), National Labor Relations </a:t>
            </a:r>
          </a:p>
        </p:txBody>
      </p:sp>
      <p:sp>
        <p:nvSpPr>
          <p:cNvPr id="10" name="Content Placeholder 2">
            <a:extLst>
              <a:ext uri="{FF2B5EF4-FFF2-40B4-BE49-F238E27FC236}">
                <a16:creationId xmlns:a16="http://schemas.microsoft.com/office/drawing/2014/main" id="{548BF6D0-B45D-5668-DD35-A61FA3C7689E}"/>
              </a:ext>
            </a:extLst>
          </p:cNvPr>
          <p:cNvSpPr txBox="1">
            <a:spLocks/>
          </p:cNvSpPr>
          <p:nvPr/>
        </p:nvSpPr>
        <p:spPr>
          <a:xfrm>
            <a:off x="685801" y="5320430"/>
            <a:ext cx="11036808" cy="9432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D4C8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D4C8F"/>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D4C8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D4C8F"/>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D4C8F"/>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600" b="1" dirty="0">
                <a:solidFill>
                  <a:srgbClr val="00ABC8"/>
                </a:solidFill>
                <a:latin typeface="Arial Black" panose="020B0604020202020204" pitchFamily="34" charset="0"/>
                <a:cs typeface="Arial Black" panose="020B0604020202020204" pitchFamily="34" charset="0"/>
              </a:rPr>
              <a:t>EXECUTIVE SPONSORS</a:t>
            </a:r>
          </a:p>
          <a:p>
            <a:pPr>
              <a:spcBef>
                <a:spcPts val="300"/>
              </a:spcBef>
            </a:pPr>
            <a:r>
              <a:rPr lang="en-US" sz="1400" dirty="0">
                <a:solidFill>
                  <a:srgbClr val="0D4B8E"/>
                </a:solidFill>
              </a:rPr>
              <a:t>Chris Grant, chief operating officer, Permanente Federation</a:t>
            </a:r>
          </a:p>
          <a:p>
            <a:pPr>
              <a:spcBef>
                <a:spcPts val="300"/>
              </a:spcBef>
            </a:pPr>
            <a:r>
              <a:rPr lang="en-US" sz="1400" dirty="0">
                <a:solidFill>
                  <a:srgbClr val="0D4B8E"/>
                </a:solidFill>
              </a:rPr>
              <a:t>Arlene </a:t>
            </a:r>
            <a:r>
              <a:rPr lang="en-US" sz="1400" dirty="0" err="1">
                <a:solidFill>
                  <a:srgbClr val="0D4B8E"/>
                </a:solidFill>
              </a:rPr>
              <a:t>Peasnall</a:t>
            </a:r>
            <a:r>
              <a:rPr lang="en-US" sz="1400" dirty="0">
                <a:solidFill>
                  <a:srgbClr val="0D4B8E"/>
                </a:solidFill>
              </a:rPr>
              <a:t>, senior vice president, Human Resources, Kaiser Permanente</a:t>
            </a:r>
          </a:p>
          <a:p>
            <a:pPr>
              <a:spcBef>
                <a:spcPts val="300"/>
              </a:spcBef>
            </a:pPr>
            <a:r>
              <a:rPr lang="en-US" sz="1400" dirty="0">
                <a:solidFill>
                  <a:srgbClr val="0D4B8E"/>
                </a:solidFill>
              </a:rPr>
              <a:t>Hal Ruddick, executive director, Alliance of Health Care Unions</a:t>
            </a:r>
          </a:p>
        </p:txBody>
      </p:sp>
      <p:sp>
        <p:nvSpPr>
          <p:cNvPr id="11" name="Content Placeholder 2">
            <a:extLst>
              <a:ext uri="{FF2B5EF4-FFF2-40B4-BE49-F238E27FC236}">
                <a16:creationId xmlns:a16="http://schemas.microsoft.com/office/drawing/2014/main" id="{FC0F1399-5C5F-2587-E87E-05EB33B1E474}"/>
              </a:ext>
            </a:extLst>
          </p:cNvPr>
          <p:cNvSpPr txBox="1">
            <a:spLocks/>
          </p:cNvSpPr>
          <p:nvPr/>
        </p:nvSpPr>
        <p:spPr>
          <a:xfrm>
            <a:off x="685800" y="4194412"/>
            <a:ext cx="11036808" cy="10176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D4C8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D4C8F"/>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D4C8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D4C8F"/>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D4C8F"/>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600" b="1" dirty="0">
                <a:solidFill>
                  <a:srgbClr val="00ABC8"/>
                </a:solidFill>
                <a:latin typeface="Arial Black" panose="020B0604020202020204" pitchFamily="34" charset="0"/>
                <a:cs typeface="Arial Black" panose="020B0604020202020204" pitchFamily="34" charset="0"/>
              </a:rPr>
              <a:t>TRI-CHAIRS</a:t>
            </a:r>
            <a:endParaRPr lang="en-US" sz="1600" dirty="0">
              <a:solidFill>
                <a:srgbClr val="0D4B8E"/>
              </a:solidFill>
            </a:endParaRPr>
          </a:p>
          <a:p>
            <a:pPr>
              <a:spcBef>
                <a:spcPts val="300"/>
              </a:spcBef>
            </a:pPr>
            <a:r>
              <a:rPr lang="en-US" sz="1400" dirty="0">
                <a:solidFill>
                  <a:srgbClr val="0D4B8E"/>
                </a:solidFill>
              </a:rPr>
              <a:t>Jim Pruitt, vice president of Labor Relations, The Permanente Federation </a:t>
            </a:r>
          </a:p>
          <a:p>
            <a:pPr>
              <a:spcBef>
                <a:spcPts val="300"/>
              </a:spcBef>
            </a:pPr>
            <a:r>
              <a:rPr lang="en-US" sz="1400" dirty="0">
                <a:solidFill>
                  <a:srgbClr val="0D4B8E"/>
                </a:solidFill>
              </a:rPr>
              <a:t>Hal Ruddick, executive director, Alliance of Health Care Unions</a:t>
            </a:r>
          </a:p>
          <a:p>
            <a:pPr>
              <a:spcBef>
                <a:spcPts val="300"/>
              </a:spcBef>
            </a:pPr>
            <a:r>
              <a:rPr lang="en-US" sz="1400" dirty="0">
                <a:solidFill>
                  <a:srgbClr val="0D4B8E"/>
                </a:solidFill>
              </a:rPr>
              <a:t>Steve Shields, senior vice president, National Labor Relations &amp; Office of Labor Management Partnership </a:t>
            </a:r>
          </a:p>
        </p:txBody>
      </p:sp>
    </p:spTree>
    <p:extLst>
      <p:ext uri="{BB962C8B-B14F-4D97-AF65-F5344CB8AC3E}">
        <p14:creationId xmlns:p14="http://schemas.microsoft.com/office/powerpoint/2010/main" val="7626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uiExpand="1"/>
      <p:bldP spid="10" grpId="0" uiExpand="1"/>
      <p:bldP spid="11" grpId="0" uiExpan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MID-ATLANTIC STATES</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40</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5"/>
          <a:srcRect t="25886" b="-25886"/>
          <a:stretch/>
        </p:blipFill>
        <p:spPr>
          <a:xfrm>
            <a:off x="9006840" y="2560320"/>
            <a:ext cx="1981200" cy="2667000"/>
          </a:xfrm>
          <a:prstGeom prst="rect">
            <a:avLst/>
          </a:prstGeom>
        </p:spPr>
      </p:pic>
    </p:spTree>
    <p:extLst>
      <p:ext uri="{BB962C8B-B14F-4D97-AF65-F5344CB8AC3E}">
        <p14:creationId xmlns:p14="http://schemas.microsoft.com/office/powerpoint/2010/main" val="272705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MID-ATLANTIC STATES</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41</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5"/>
          <a:srcRect t="31824" b="-31824"/>
          <a:stretch/>
        </p:blipFill>
        <p:spPr>
          <a:xfrm>
            <a:off x="8560526" y="2743200"/>
            <a:ext cx="2895600" cy="2298700"/>
          </a:xfrm>
          <a:prstGeom prst="rect">
            <a:avLst/>
          </a:prstGeom>
        </p:spPr>
      </p:pic>
    </p:spTree>
    <p:extLst>
      <p:ext uri="{BB962C8B-B14F-4D97-AF65-F5344CB8AC3E}">
        <p14:creationId xmlns:p14="http://schemas.microsoft.com/office/powerpoint/2010/main" val="126191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MID-ATLANTIC STATES</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42</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68663" y="1920240"/>
            <a:ext cx="41402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57200" y="2651636"/>
            <a:ext cx="5293360" cy="2123658"/>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Delivering Right Care, Right Time: </a:t>
            </a:r>
            <a:br>
              <a:rPr lang="en-US" sz="2200" b="1"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Embedding patient care coordinators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in urgent care units helped to reduce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patient hospitalizations and emergency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room referrals, saving at least $3.1M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in 2023.</a:t>
            </a:r>
          </a:p>
        </p:txBody>
      </p:sp>
      <p:pic>
        <p:nvPicPr>
          <p:cNvPr id="5" name="Picture 4">
            <a:extLst>
              <a:ext uri="{FF2B5EF4-FFF2-40B4-BE49-F238E27FC236}">
                <a16:creationId xmlns:a16="http://schemas.microsoft.com/office/drawing/2014/main" id="{7C7602DE-5CF2-A66D-C273-8D49EE100DB1}"/>
              </a:ext>
            </a:extLst>
          </p:cNvPr>
          <p:cNvPicPr>
            <a:picLocks noChangeAspect="1"/>
          </p:cNvPicPr>
          <p:nvPr/>
        </p:nvPicPr>
        <p:blipFill rotWithShape="1">
          <a:blip r:embed="rId4"/>
          <a:srcRect t="-1590" b="-384"/>
          <a:stretch/>
        </p:blipFill>
        <p:spPr>
          <a:xfrm>
            <a:off x="7655706" y="1059231"/>
            <a:ext cx="3746861" cy="5076393"/>
          </a:xfrm>
          <a:prstGeom prst="rect">
            <a:avLst/>
          </a:prstGeom>
        </p:spPr>
      </p:pic>
    </p:spTree>
    <p:extLst>
      <p:ext uri="{BB962C8B-B14F-4D97-AF65-F5344CB8AC3E}">
        <p14:creationId xmlns:p14="http://schemas.microsoft.com/office/powerpoint/2010/main" val="114418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MID-ATLANTIC STATES</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43</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49609" y="2103120"/>
            <a:ext cx="39751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57200" y="2834640"/>
            <a:ext cx="4742759" cy="1938992"/>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Enhance collaboration with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operational leaders to assist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with affordability projects</a:t>
            </a:r>
          </a:p>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Align task force work with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regional priorities</a:t>
            </a:r>
          </a:p>
        </p:txBody>
      </p:sp>
      <p:pic>
        <p:nvPicPr>
          <p:cNvPr id="6" name="Picture 5">
            <a:extLst>
              <a:ext uri="{FF2B5EF4-FFF2-40B4-BE49-F238E27FC236}">
                <a16:creationId xmlns:a16="http://schemas.microsoft.com/office/drawing/2014/main" id="{38B7A338-FA36-46F2-8DB5-522B6D2ADA17}"/>
              </a:ext>
            </a:extLst>
          </p:cNvPr>
          <p:cNvPicPr>
            <a:picLocks noChangeAspect="1"/>
          </p:cNvPicPr>
          <p:nvPr/>
        </p:nvPicPr>
        <p:blipFill>
          <a:blip r:embed="rId4"/>
          <a:srcRect/>
          <a:stretch/>
        </p:blipFill>
        <p:spPr>
          <a:xfrm>
            <a:off x="8449978" y="2366010"/>
            <a:ext cx="2857500" cy="2857500"/>
          </a:xfrm>
          <a:prstGeom prst="rect">
            <a:avLst/>
          </a:prstGeom>
        </p:spPr>
      </p:pic>
    </p:spTree>
    <p:extLst>
      <p:ext uri="{BB962C8B-B14F-4D97-AF65-F5344CB8AC3E}">
        <p14:creationId xmlns:p14="http://schemas.microsoft.com/office/powerpoint/2010/main" val="402416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5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D2DE-4ACB-E774-872D-E518A0D71FDC}"/>
              </a:ext>
            </a:extLst>
          </p:cNvPr>
          <p:cNvSpPr>
            <a:spLocks noGrp="1"/>
          </p:cNvSpPr>
          <p:nvPr>
            <p:ph type="title"/>
          </p:nvPr>
        </p:nvSpPr>
        <p:spPr/>
        <p:txBody>
          <a:bodyPr anchor="t" anchorCtr="0">
            <a:normAutofit/>
          </a:bodyPr>
          <a:lstStyle/>
          <a:p>
            <a:r>
              <a:rPr lang="en-US" sz="4400" dirty="0"/>
              <a:t>NORTHWEST</a:t>
            </a:r>
          </a:p>
        </p:txBody>
      </p:sp>
      <p:sp>
        <p:nvSpPr>
          <p:cNvPr id="3" name="Text Placeholder 2">
            <a:extLst>
              <a:ext uri="{FF2B5EF4-FFF2-40B4-BE49-F238E27FC236}">
                <a16:creationId xmlns:a16="http://schemas.microsoft.com/office/drawing/2014/main" id="{5149611C-451A-7B27-1E8F-C6ACCC76F682}"/>
              </a:ext>
            </a:extLst>
          </p:cNvPr>
          <p:cNvSpPr>
            <a:spLocks noGrp="1"/>
          </p:cNvSpPr>
          <p:nvPr>
            <p:ph type="body" idx="1"/>
          </p:nvPr>
        </p:nvSpPr>
        <p:spPr/>
        <p:txBody>
          <a:bodyPr>
            <a:normAutofit/>
          </a:bodyPr>
          <a:lstStyle/>
          <a:p>
            <a:r>
              <a:rPr lang="en-US" b="1" dirty="0">
                <a:solidFill>
                  <a:schemeClr val="bg1"/>
                </a:solidFill>
              </a:rPr>
              <a:t>REGION:</a:t>
            </a:r>
            <a:endParaRPr lang="en-US" dirty="0"/>
          </a:p>
        </p:txBody>
      </p:sp>
      <p:sp>
        <p:nvSpPr>
          <p:cNvPr id="4" name="Footer Placeholder 3">
            <a:extLst>
              <a:ext uri="{FF2B5EF4-FFF2-40B4-BE49-F238E27FC236}">
                <a16:creationId xmlns:a16="http://schemas.microsoft.com/office/drawing/2014/main" id="{9CC2300B-06FF-1B2A-051D-D685870CA9FE}"/>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DEBDB1E7-2383-3933-B7A9-E0D866540359}"/>
              </a:ext>
            </a:extLst>
          </p:cNvPr>
          <p:cNvSpPr>
            <a:spLocks noGrp="1"/>
          </p:cNvSpPr>
          <p:nvPr>
            <p:ph type="sldNum" sz="quarter" idx="4"/>
          </p:nvPr>
        </p:nvSpPr>
        <p:spPr/>
        <p:txBody>
          <a:bodyPr/>
          <a:lstStyle/>
          <a:p>
            <a:fld id="{5674D194-7E72-F347-8B45-20BD1154121B}" type="slidenum">
              <a:rPr lang="en-US" smtClean="0"/>
              <a:pPr/>
              <a:t>44</a:t>
            </a:fld>
            <a:endParaRPr lang="en-US" dirty="0"/>
          </a:p>
        </p:txBody>
      </p:sp>
    </p:spTree>
    <p:extLst>
      <p:ext uri="{BB962C8B-B14F-4D97-AF65-F5344CB8AC3E}">
        <p14:creationId xmlns:p14="http://schemas.microsoft.com/office/powerpoint/2010/main" val="1217659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NORTHWEST</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45</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tretch>
            <a:fill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tretch>
            <a:fillRect/>
          </a:stretch>
        </p:blipFill>
        <p:spPr>
          <a:xfrm>
            <a:off x="1976271" y="1785574"/>
            <a:ext cx="4591050" cy="28702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5"/>
          <a:srcRect/>
          <a:stretch/>
        </p:blipFill>
        <p:spPr>
          <a:xfrm>
            <a:off x="9301190" y="2890216"/>
            <a:ext cx="1460500" cy="1879599"/>
          </a:xfrm>
          <a:prstGeom prst="rect">
            <a:avLst/>
          </a:prstGeom>
        </p:spPr>
      </p:pic>
    </p:spTree>
    <p:extLst>
      <p:ext uri="{BB962C8B-B14F-4D97-AF65-F5344CB8AC3E}">
        <p14:creationId xmlns:p14="http://schemas.microsoft.com/office/powerpoint/2010/main" val="328109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NORTHWEST</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46</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1976271" y="1785574"/>
            <a:ext cx="4591050" cy="2870200"/>
          </a:xfrm>
          <a:prstGeom prst="rect">
            <a:avLst/>
          </a:prstGeom>
        </p:spPr>
      </p:pic>
      <p:sp>
        <p:nvSpPr>
          <p:cNvPr id="5" name="Rectangle 4">
            <a:extLst>
              <a:ext uri="{FF2B5EF4-FFF2-40B4-BE49-F238E27FC236}">
                <a16:creationId xmlns:a16="http://schemas.microsoft.com/office/drawing/2014/main" id="{76FD1E0F-FFAA-0102-F7F8-4B927EA01723}"/>
              </a:ext>
            </a:extLst>
          </p:cNvPr>
          <p:cNvSpPr/>
          <p:nvPr/>
        </p:nvSpPr>
        <p:spPr>
          <a:xfrm>
            <a:off x="9015984" y="2356701"/>
            <a:ext cx="274320" cy="3152001"/>
          </a:xfrm>
          <a:prstGeom prst="rect">
            <a:avLst/>
          </a:prstGeom>
          <a:gradFill>
            <a:gsLst>
              <a:gs pos="0">
                <a:srgbClr val="C1CD23"/>
              </a:gs>
              <a:gs pos="100000">
                <a:srgbClr val="4BA950"/>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D67B30-FC0E-25A4-5A06-8A8B7EED8E40}"/>
              </a:ext>
            </a:extLst>
          </p:cNvPr>
          <p:cNvPicPr>
            <a:picLocks noChangeAspect="1"/>
          </p:cNvPicPr>
          <p:nvPr/>
        </p:nvPicPr>
        <p:blipFill>
          <a:blip r:embed="rId5"/>
          <a:srcRect/>
          <a:stretch/>
        </p:blipFill>
        <p:spPr>
          <a:xfrm>
            <a:off x="8725595" y="2124280"/>
            <a:ext cx="2997200" cy="3441700"/>
          </a:xfrm>
          <a:prstGeom prst="rect">
            <a:avLst/>
          </a:prstGeom>
        </p:spPr>
      </p:pic>
    </p:spTree>
    <p:extLst>
      <p:ext uri="{BB962C8B-B14F-4D97-AF65-F5344CB8AC3E}">
        <p14:creationId xmlns:p14="http://schemas.microsoft.com/office/powerpoint/2010/main" val="225297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4" fill="hold" grpId="0"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NORTHWEST</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47</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5"/>
          <a:srcRect t="27432" b="-27432"/>
          <a:stretch/>
        </p:blipFill>
        <p:spPr>
          <a:xfrm>
            <a:off x="9006840" y="2560320"/>
            <a:ext cx="1981199" cy="2667000"/>
          </a:xfrm>
          <a:prstGeom prst="rect">
            <a:avLst/>
          </a:prstGeom>
        </p:spPr>
      </p:pic>
    </p:spTree>
    <p:extLst>
      <p:ext uri="{BB962C8B-B14F-4D97-AF65-F5344CB8AC3E}">
        <p14:creationId xmlns:p14="http://schemas.microsoft.com/office/powerpoint/2010/main" val="197758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NORTHWEST</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48</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5"/>
          <a:srcRect t="28908" b="-28908"/>
          <a:stretch/>
        </p:blipFill>
        <p:spPr>
          <a:xfrm>
            <a:off x="8115300" y="2560320"/>
            <a:ext cx="3619500" cy="2616200"/>
          </a:xfrm>
          <a:prstGeom prst="rect">
            <a:avLst/>
          </a:prstGeom>
        </p:spPr>
      </p:pic>
    </p:spTree>
    <p:extLst>
      <p:ext uri="{BB962C8B-B14F-4D97-AF65-F5344CB8AC3E}">
        <p14:creationId xmlns:p14="http://schemas.microsoft.com/office/powerpoint/2010/main" val="166375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NORTHWEST</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49</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5"/>
          <a:srcRect t="24200" b="-24200"/>
          <a:stretch/>
        </p:blipFill>
        <p:spPr>
          <a:xfrm>
            <a:off x="8321040" y="2560320"/>
            <a:ext cx="3352800" cy="3022600"/>
          </a:xfrm>
          <a:prstGeom prst="rect">
            <a:avLst/>
          </a:prstGeom>
        </p:spPr>
      </p:pic>
    </p:spTree>
    <p:extLst>
      <p:ext uri="{BB962C8B-B14F-4D97-AF65-F5344CB8AC3E}">
        <p14:creationId xmlns:p14="http://schemas.microsoft.com/office/powerpoint/2010/main" val="289647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CAD1-7615-D862-6C0E-2B8A0EEC9020}"/>
              </a:ext>
            </a:extLst>
          </p:cNvPr>
          <p:cNvSpPr>
            <a:spLocks noGrp="1"/>
          </p:cNvSpPr>
          <p:nvPr>
            <p:ph type="title"/>
          </p:nvPr>
        </p:nvSpPr>
        <p:spPr>
          <a:xfrm>
            <a:off x="457200" y="0"/>
            <a:ext cx="11277600" cy="1143000"/>
          </a:xfrm>
        </p:spPr>
        <p:txBody>
          <a:bodyPr/>
          <a:lstStyle/>
          <a:p>
            <a:r>
              <a:rPr lang="en-US" dirty="0"/>
              <a:t>OUR STORY: A Formula for Success </a:t>
            </a:r>
          </a:p>
        </p:txBody>
      </p:sp>
      <p:sp>
        <p:nvSpPr>
          <p:cNvPr id="3" name="Content Placeholder 2">
            <a:extLst>
              <a:ext uri="{FF2B5EF4-FFF2-40B4-BE49-F238E27FC236}">
                <a16:creationId xmlns:a16="http://schemas.microsoft.com/office/drawing/2014/main" id="{B30E9F56-CB1A-F8F8-35B4-69154478FE30}"/>
              </a:ext>
            </a:extLst>
          </p:cNvPr>
          <p:cNvSpPr>
            <a:spLocks noGrp="1"/>
          </p:cNvSpPr>
          <p:nvPr>
            <p:ph idx="1"/>
          </p:nvPr>
        </p:nvSpPr>
        <p:spPr>
          <a:xfrm>
            <a:off x="2542592" y="1640818"/>
            <a:ext cx="7106816" cy="449753"/>
          </a:xfrm>
        </p:spPr>
        <p:txBody>
          <a:bodyPr>
            <a:noAutofit/>
          </a:bodyPr>
          <a:lstStyle/>
          <a:p>
            <a:pPr marL="0" indent="0" algn="ctr">
              <a:buNone/>
            </a:pPr>
            <a:r>
              <a:rPr lang="en-US" sz="2800" b="1" dirty="0">
                <a:solidFill>
                  <a:srgbClr val="4BA950"/>
                </a:solidFill>
              </a:rPr>
              <a:t>1 National Task Force</a:t>
            </a:r>
          </a:p>
        </p:txBody>
      </p:sp>
      <p:sp>
        <p:nvSpPr>
          <p:cNvPr id="4" name="Footer Placeholder 3">
            <a:extLst>
              <a:ext uri="{FF2B5EF4-FFF2-40B4-BE49-F238E27FC236}">
                <a16:creationId xmlns:a16="http://schemas.microsoft.com/office/drawing/2014/main" id="{ACFFE814-611F-FED7-67E6-1F6D29D2B5AE}"/>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B4E715A6-14A0-0C8A-4137-00FEA643137F}"/>
              </a:ext>
            </a:extLst>
          </p:cNvPr>
          <p:cNvSpPr>
            <a:spLocks noGrp="1"/>
          </p:cNvSpPr>
          <p:nvPr>
            <p:ph type="sldNum" sz="quarter" idx="4"/>
          </p:nvPr>
        </p:nvSpPr>
        <p:spPr/>
        <p:txBody>
          <a:bodyPr/>
          <a:lstStyle/>
          <a:p>
            <a:fld id="{5674D194-7E72-F347-8B45-20BD1154121B}" type="slidenum">
              <a:rPr lang="en-US" smtClean="0"/>
              <a:pPr/>
              <a:t>5</a:t>
            </a:fld>
            <a:endParaRPr lang="en-US" dirty="0"/>
          </a:p>
        </p:txBody>
      </p:sp>
      <p:sp>
        <p:nvSpPr>
          <p:cNvPr id="10" name="Equal 9">
            <a:extLst>
              <a:ext uri="{FF2B5EF4-FFF2-40B4-BE49-F238E27FC236}">
                <a16:creationId xmlns:a16="http://schemas.microsoft.com/office/drawing/2014/main" id="{25488209-3833-0E03-B338-EF56377B84B1}"/>
              </a:ext>
            </a:extLst>
          </p:cNvPr>
          <p:cNvSpPr/>
          <p:nvPr/>
        </p:nvSpPr>
        <p:spPr>
          <a:xfrm>
            <a:off x="5869958" y="4447680"/>
            <a:ext cx="452084" cy="354714"/>
          </a:xfrm>
          <a:prstGeom prst="mathEqual">
            <a:avLst/>
          </a:prstGeom>
          <a:solidFill>
            <a:srgbClr val="4BA9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Plus 11">
            <a:extLst>
              <a:ext uri="{FF2B5EF4-FFF2-40B4-BE49-F238E27FC236}">
                <a16:creationId xmlns:a16="http://schemas.microsoft.com/office/drawing/2014/main" id="{F66A7A9E-26B6-F276-08E1-5DEE1F01CFAE}"/>
              </a:ext>
            </a:extLst>
          </p:cNvPr>
          <p:cNvSpPr/>
          <p:nvPr/>
        </p:nvSpPr>
        <p:spPr>
          <a:xfrm>
            <a:off x="5886180" y="2215158"/>
            <a:ext cx="419641" cy="386956"/>
          </a:xfrm>
          <a:prstGeom prst="mathPlus">
            <a:avLst/>
          </a:prstGeom>
          <a:solidFill>
            <a:srgbClr val="4BA9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lus 5">
            <a:extLst>
              <a:ext uri="{FF2B5EF4-FFF2-40B4-BE49-F238E27FC236}">
                <a16:creationId xmlns:a16="http://schemas.microsoft.com/office/drawing/2014/main" id="{D0AC3AD5-1452-CB64-CF50-1752E5297EE5}"/>
              </a:ext>
            </a:extLst>
          </p:cNvPr>
          <p:cNvSpPr/>
          <p:nvPr/>
        </p:nvSpPr>
        <p:spPr>
          <a:xfrm>
            <a:off x="5886180" y="3331419"/>
            <a:ext cx="419641" cy="386956"/>
          </a:xfrm>
          <a:prstGeom prst="mathPlus">
            <a:avLst/>
          </a:prstGeom>
          <a:solidFill>
            <a:srgbClr val="4BA9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E2C1850-FBA5-4791-B984-5767F44F186A}"/>
              </a:ext>
            </a:extLst>
          </p:cNvPr>
          <p:cNvSpPr txBox="1"/>
          <p:nvPr/>
        </p:nvSpPr>
        <p:spPr>
          <a:xfrm>
            <a:off x="2471057" y="2726701"/>
            <a:ext cx="7249886"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
                <a:srgbClr val="0D4C8F"/>
              </a:buClr>
              <a:buSzTx/>
              <a:buFont typeface="Arial" panose="020B0604020202020204" pitchFamily="34" charset="0"/>
              <a:buNone/>
              <a:tabLst/>
              <a:defRPr/>
            </a:pPr>
            <a:r>
              <a:rPr kumimoji="0" lang="en-US" sz="2800" b="1" i="0" u="none" strike="noStrike" kern="1200" cap="none" spc="0" normalizeH="0" baseline="0" noProof="0" dirty="0">
                <a:ln>
                  <a:noFill/>
                </a:ln>
                <a:solidFill>
                  <a:srgbClr val="4BA950"/>
                </a:solidFill>
                <a:effectLst/>
                <a:uLnTx/>
                <a:uFillTx/>
                <a:latin typeface="Arial" panose="020B0604020202020204" pitchFamily="34" charset="0"/>
                <a:ea typeface="+mn-ea"/>
                <a:cs typeface="Arial" panose="020B0604020202020204" pitchFamily="34" charset="0"/>
              </a:rPr>
              <a:t>7 Regional Task Forces</a:t>
            </a:r>
          </a:p>
        </p:txBody>
      </p:sp>
      <p:sp>
        <p:nvSpPr>
          <p:cNvPr id="9" name="TextBox 8">
            <a:extLst>
              <a:ext uri="{FF2B5EF4-FFF2-40B4-BE49-F238E27FC236}">
                <a16:creationId xmlns:a16="http://schemas.microsoft.com/office/drawing/2014/main" id="{434D9198-B23B-A830-319F-7C0DE1337917}"/>
              </a:ext>
            </a:extLst>
          </p:cNvPr>
          <p:cNvSpPr txBox="1"/>
          <p:nvPr/>
        </p:nvSpPr>
        <p:spPr>
          <a:xfrm>
            <a:off x="2471057" y="3842962"/>
            <a:ext cx="7249886" cy="480131"/>
          </a:xfrm>
          <a:prstGeom prst="rect">
            <a:avLst/>
          </a:prstGeom>
          <a:noFill/>
        </p:spPr>
        <p:txBody>
          <a:bodyPr wrap="square" rtlCol="0">
            <a:spAutoFit/>
          </a:bodyPr>
          <a:lstStyle/>
          <a:p>
            <a:pPr lvl="0" algn="ctr">
              <a:lnSpc>
                <a:spcPct val="90000"/>
              </a:lnSpc>
              <a:spcBef>
                <a:spcPts val="1000"/>
              </a:spcBef>
              <a:buClr>
                <a:srgbClr val="0D4C8F"/>
              </a:buClr>
              <a:defRPr/>
            </a:pPr>
            <a:r>
              <a:rPr lang="en-US" sz="2800" b="1" dirty="0">
                <a:solidFill>
                  <a:srgbClr val="4BA950"/>
                </a:solidFill>
                <a:latin typeface="Arial" panose="020B0604020202020204" pitchFamily="34" charset="0"/>
                <a:cs typeface="Arial" panose="020B0604020202020204" pitchFamily="34" charset="0"/>
              </a:rPr>
              <a:t>56,600 Alliance-represented workers</a:t>
            </a:r>
            <a:endParaRPr kumimoji="0" lang="en-US" sz="2800" b="1" i="0" u="none" strike="noStrike" kern="1200" cap="none" spc="0" normalizeH="0" baseline="0" noProof="0" dirty="0">
              <a:ln>
                <a:noFill/>
              </a:ln>
              <a:solidFill>
                <a:srgbClr val="4BA95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6E0EE7A9-8E21-D756-336C-AC629C5E7251}"/>
              </a:ext>
            </a:extLst>
          </p:cNvPr>
          <p:cNvSpPr txBox="1"/>
          <p:nvPr/>
        </p:nvSpPr>
        <p:spPr>
          <a:xfrm>
            <a:off x="1457213" y="4926983"/>
            <a:ext cx="9277574" cy="86793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
                <a:srgbClr val="0D4C8F"/>
              </a:buClr>
              <a:buSzTx/>
              <a:buFont typeface="Arial" panose="020B0604020202020204" pitchFamily="34" charset="0"/>
              <a:buNone/>
              <a:tabLst/>
              <a:defRPr/>
            </a:pPr>
            <a:r>
              <a:rPr kumimoji="0" lang="en-US" sz="2800" b="1" u="none" strike="noStrike" kern="1200" cap="none" spc="0" normalizeH="0" baseline="0" noProof="0" dirty="0">
                <a:ln>
                  <a:noFill/>
                </a:ln>
                <a:solidFill>
                  <a:srgbClr val="00ABC8"/>
                </a:solidFill>
                <a:effectLst/>
                <a:uLnTx/>
                <a:uFillTx/>
                <a:latin typeface="Arial Black" panose="020B0604020202020204" pitchFamily="34" charset="0"/>
                <a:cs typeface="Arial Black" panose="020B0604020202020204" pitchFamily="34" charset="0"/>
              </a:rPr>
              <a:t>$114.38 MILLION IN RECURRING </a:t>
            </a:r>
            <a:br>
              <a:rPr kumimoji="0" lang="en-US" sz="2800" b="1" u="none" strike="noStrike" kern="1200" cap="none" spc="0" normalizeH="0" baseline="0" noProof="0" dirty="0">
                <a:ln>
                  <a:noFill/>
                </a:ln>
                <a:solidFill>
                  <a:srgbClr val="00ABC8"/>
                </a:solidFill>
                <a:effectLst/>
                <a:uLnTx/>
                <a:uFillTx/>
                <a:latin typeface="Arial Black" panose="020B0604020202020204" pitchFamily="34" charset="0"/>
                <a:cs typeface="Arial Black" panose="020B0604020202020204" pitchFamily="34" charset="0"/>
              </a:rPr>
            </a:br>
            <a:r>
              <a:rPr kumimoji="0" lang="en-US" sz="2800" b="1" u="none" strike="noStrike" kern="1200" cap="none" spc="0" normalizeH="0" baseline="0" noProof="0" dirty="0">
                <a:ln>
                  <a:noFill/>
                </a:ln>
                <a:solidFill>
                  <a:srgbClr val="00ABC8"/>
                </a:solidFill>
                <a:effectLst/>
                <a:uLnTx/>
                <a:uFillTx/>
                <a:latin typeface="Arial Black" panose="020B0604020202020204" pitchFamily="34" charset="0"/>
                <a:cs typeface="Arial Black" panose="020B0604020202020204" pitchFamily="34" charset="0"/>
              </a:rPr>
              <a:t>COST SAVINGS FOR 2023</a:t>
            </a:r>
          </a:p>
        </p:txBody>
      </p:sp>
    </p:spTree>
    <p:extLst>
      <p:ext uri="{BB962C8B-B14F-4D97-AF65-F5344CB8AC3E}">
        <p14:creationId xmlns:p14="http://schemas.microsoft.com/office/powerpoint/2010/main" val="176407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par>
                          <p:cTn id="18" fill="hold">
                            <p:stCondLst>
                              <p:cond delay="25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500"/>
                            </p:stCondLst>
                            <p:childTnLst>
                              <p:par>
                                <p:cTn id="35" presetID="53" presetClass="entr" presetSubtype="16"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Effect transition="in" filter="fade">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2" grpId="0" animBg="1"/>
      <p:bldP spid="6" grpId="0" animBg="1"/>
      <p:bldP spid="7" grpId="0"/>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NORTHWEST</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50</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5"/>
          <a:srcRect t="24200" b="-24200"/>
          <a:stretch/>
        </p:blipFill>
        <p:spPr>
          <a:xfrm>
            <a:off x="7988300" y="2560320"/>
            <a:ext cx="3746500" cy="3022600"/>
          </a:xfrm>
          <a:prstGeom prst="rect">
            <a:avLst/>
          </a:prstGeom>
        </p:spPr>
      </p:pic>
    </p:spTree>
    <p:extLst>
      <p:ext uri="{BB962C8B-B14F-4D97-AF65-F5344CB8AC3E}">
        <p14:creationId xmlns:p14="http://schemas.microsoft.com/office/powerpoint/2010/main" val="303122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NORTHWEST</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51</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68663" y="1920240"/>
            <a:ext cx="41402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57200" y="2651636"/>
            <a:ext cx="5270938" cy="2123658"/>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Ensuring Quality Care: </a:t>
            </a:r>
            <a:br>
              <a:rPr lang="en-US" sz="2200" b="1"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Regional Telephonic Medicine Center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UBT coordinates the return of KP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patients receiving emergency care in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non-KP facilities. Efforts resulted in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$1.1M in savings in 2023.</a:t>
            </a:r>
          </a:p>
        </p:txBody>
      </p:sp>
      <p:pic>
        <p:nvPicPr>
          <p:cNvPr id="11" name="Picture 10">
            <a:extLst>
              <a:ext uri="{FF2B5EF4-FFF2-40B4-BE49-F238E27FC236}">
                <a16:creationId xmlns:a16="http://schemas.microsoft.com/office/drawing/2014/main" id="{4CD30590-C244-02DD-39F0-9FCC258B095B}"/>
              </a:ext>
            </a:extLst>
          </p:cNvPr>
          <p:cNvPicPr>
            <a:picLocks noChangeAspect="1"/>
          </p:cNvPicPr>
          <p:nvPr/>
        </p:nvPicPr>
        <p:blipFill>
          <a:blip r:embed="rId4"/>
          <a:srcRect l="168" r="168"/>
          <a:stretch/>
        </p:blipFill>
        <p:spPr>
          <a:xfrm>
            <a:off x="4416552" y="1545336"/>
            <a:ext cx="7772400" cy="4389120"/>
          </a:xfrm>
          <a:prstGeom prst="rect">
            <a:avLst/>
          </a:prstGeom>
        </p:spPr>
      </p:pic>
    </p:spTree>
    <p:extLst>
      <p:ext uri="{BB962C8B-B14F-4D97-AF65-F5344CB8AC3E}">
        <p14:creationId xmlns:p14="http://schemas.microsoft.com/office/powerpoint/2010/main" val="50589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NORTHWEST</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52</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68663" y="1645920"/>
            <a:ext cx="41402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57199" y="2377440"/>
            <a:ext cx="5192829" cy="2800767"/>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Improving Patient Care in Advance: </a:t>
            </a:r>
            <a:br>
              <a:rPr lang="en-US" sz="2200" b="1"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Nurses in high-traffic nurse treatment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rooms (pictured) review appointments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2 days in advance to ensure supplies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are adequately stocked and delays</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are minimized. Efforts led to higher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patient satisfaction and $405K in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savings in 2023.</a:t>
            </a:r>
          </a:p>
        </p:txBody>
      </p:sp>
      <p:pic>
        <p:nvPicPr>
          <p:cNvPr id="10" name="Picture 9">
            <a:extLst>
              <a:ext uri="{FF2B5EF4-FFF2-40B4-BE49-F238E27FC236}">
                <a16:creationId xmlns:a16="http://schemas.microsoft.com/office/drawing/2014/main" id="{6154F40E-B83C-D19D-3733-9BCFC91D519C}"/>
              </a:ext>
            </a:extLst>
          </p:cNvPr>
          <p:cNvPicPr>
            <a:picLocks noChangeAspect="1"/>
          </p:cNvPicPr>
          <p:nvPr/>
        </p:nvPicPr>
        <p:blipFill>
          <a:blip r:embed="rId4"/>
          <a:srcRect/>
          <a:stretch/>
        </p:blipFill>
        <p:spPr>
          <a:xfrm>
            <a:off x="5892800" y="1123017"/>
            <a:ext cx="6299200" cy="4804971"/>
          </a:xfrm>
          <a:prstGeom prst="rect">
            <a:avLst/>
          </a:prstGeom>
        </p:spPr>
      </p:pic>
    </p:spTree>
    <p:extLst>
      <p:ext uri="{BB962C8B-B14F-4D97-AF65-F5344CB8AC3E}">
        <p14:creationId xmlns:p14="http://schemas.microsoft.com/office/powerpoint/2010/main" val="5927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NORTHWEST</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53</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49609" y="1828800"/>
            <a:ext cx="39751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74134" y="2560320"/>
            <a:ext cx="5692986" cy="2431435"/>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Deepen partnership with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operational leaders</a:t>
            </a:r>
          </a:p>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Develop rewards and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recognition program</a:t>
            </a:r>
          </a:p>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Refine success metrics for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affordability initiatives</a:t>
            </a:r>
          </a:p>
        </p:txBody>
      </p:sp>
      <p:pic>
        <p:nvPicPr>
          <p:cNvPr id="6" name="Picture 5">
            <a:extLst>
              <a:ext uri="{FF2B5EF4-FFF2-40B4-BE49-F238E27FC236}">
                <a16:creationId xmlns:a16="http://schemas.microsoft.com/office/drawing/2014/main" id="{38B7A338-FA36-46F2-8DB5-522B6D2ADA17}"/>
              </a:ext>
            </a:extLst>
          </p:cNvPr>
          <p:cNvPicPr>
            <a:picLocks noChangeAspect="1"/>
          </p:cNvPicPr>
          <p:nvPr/>
        </p:nvPicPr>
        <p:blipFill>
          <a:blip r:embed="rId4"/>
          <a:srcRect/>
          <a:stretch/>
        </p:blipFill>
        <p:spPr>
          <a:xfrm>
            <a:off x="8449978" y="2377440"/>
            <a:ext cx="2857500" cy="2857500"/>
          </a:xfrm>
          <a:prstGeom prst="rect">
            <a:avLst/>
          </a:prstGeom>
        </p:spPr>
      </p:pic>
    </p:spTree>
    <p:extLst>
      <p:ext uri="{BB962C8B-B14F-4D97-AF65-F5344CB8AC3E}">
        <p14:creationId xmlns:p14="http://schemas.microsoft.com/office/powerpoint/2010/main" val="121115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5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par>
                          <p:cTn id="22" fill="hold">
                            <p:stCondLst>
                              <p:cond delay="3500"/>
                            </p:stCondLst>
                            <p:childTnLst>
                              <p:par>
                                <p:cTn id="23" presetID="10" presetClass="entr" presetSubtype="0" fill="hold" nodeType="afterEffect">
                                  <p:stCondLst>
                                    <p:cond delay="50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D2DE-4ACB-E774-872D-E518A0D71FDC}"/>
              </a:ext>
            </a:extLst>
          </p:cNvPr>
          <p:cNvSpPr>
            <a:spLocks noGrp="1"/>
          </p:cNvSpPr>
          <p:nvPr>
            <p:ph type="title"/>
          </p:nvPr>
        </p:nvSpPr>
        <p:spPr>
          <a:xfrm>
            <a:off x="347472" y="3127248"/>
            <a:ext cx="6386362" cy="1939491"/>
          </a:xfrm>
        </p:spPr>
        <p:txBody>
          <a:bodyPr anchor="t" anchorCtr="0">
            <a:normAutofit/>
          </a:bodyPr>
          <a:lstStyle/>
          <a:p>
            <a:r>
              <a:rPr lang="en-US" sz="4400" dirty="0"/>
              <a:t>SOUTHERN</a:t>
            </a:r>
            <a:br>
              <a:rPr lang="en-US" sz="4400" dirty="0"/>
            </a:br>
            <a:r>
              <a:rPr lang="en-US" sz="4400" dirty="0"/>
              <a:t>CALIFORNIA</a:t>
            </a:r>
          </a:p>
        </p:txBody>
      </p:sp>
      <p:sp>
        <p:nvSpPr>
          <p:cNvPr id="3" name="Text Placeholder 2">
            <a:extLst>
              <a:ext uri="{FF2B5EF4-FFF2-40B4-BE49-F238E27FC236}">
                <a16:creationId xmlns:a16="http://schemas.microsoft.com/office/drawing/2014/main" id="{5149611C-451A-7B27-1E8F-C6ACCC76F682}"/>
              </a:ext>
            </a:extLst>
          </p:cNvPr>
          <p:cNvSpPr>
            <a:spLocks noGrp="1"/>
          </p:cNvSpPr>
          <p:nvPr>
            <p:ph type="body" idx="1"/>
          </p:nvPr>
        </p:nvSpPr>
        <p:spPr>
          <a:xfrm>
            <a:off x="365760" y="2743200"/>
            <a:ext cx="4559643" cy="449981"/>
          </a:xfrm>
        </p:spPr>
        <p:txBody>
          <a:bodyPr/>
          <a:lstStyle/>
          <a:p>
            <a:r>
              <a:rPr lang="en-US" b="1" dirty="0">
                <a:solidFill>
                  <a:schemeClr val="bg1"/>
                </a:solidFill>
              </a:rPr>
              <a:t>REGION:</a:t>
            </a:r>
            <a:endParaRPr lang="en-US" dirty="0"/>
          </a:p>
        </p:txBody>
      </p:sp>
      <p:sp>
        <p:nvSpPr>
          <p:cNvPr id="4" name="Footer Placeholder 3">
            <a:extLst>
              <a:ext uri="{FF2B5EF4-FFF2-40B4-BE49-F238E27FC236}">
                <a16:creationId xmlns:a16="http://schemas.microsoft.com/office/drawing/2014/main" id="{9CC2300B-06FF-1B2A-051D-D685870CA9FE}"/>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DEBDB1E7-2383-3933-B7A9-E0D866540359}"/>
              </a:ext>
            </a:extLst>
          </p:cNvPr>
          <p:cNvSpPr>
            <a:spLocks noGrp="1"/>
          </p:cNvSpPr>
          <p:nvPr>
            <p:ph type="sldNum" sz="quarter" idx="4"/>
          </p:nvPr>
        </p:nvSpPr>
        <p:spPr/>
        <p:txBody>
          <a:bodyPr/>
          <a:lstStyle/>
          <a:p>
            <a:fld id="{5674D194-7E72-F347-8B45-20BD1154121B}" type="slidenum">
              <a:rPr lang="en-US" smtClean="0"/>
              <a:pPr/>
              <a:t>54</a:t>
            </a:fld>
            <a:endParaRPr lang="en-US" dirty="0"/>
          </a:p>
        </p:txBody>
      </p:sp>
    </p:spTree>
    <p:extLst>
      <p:ext uri="{BB962C8B-B14F-4D97-AF65-F5344CB8AC3E}">
        <p14:creationId xmlns:p14="http://schemas.microsoft.com/office/powerpoint/2010/main" val="3188571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SOUTHERN CALIFORNIA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55</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tretch>
            <a:fill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tretch>
            <a:fillRect/>
          </a:stretch>
        </p:blipFill>
        <p:spPr>
          <a:xfrm>
            <a:off x="1976271" y="1785574"/>
            <a:ext cx="4591050" cy="28702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5"/>
          <a:srcRect/>
          <a:stretch/>
        </p:blipFill>
        <p:spPr>
          <a:xfrm>
            <a:off x="8938906" y="2857137"/>
            <a:ext cx="2019300" cy="1879600"/>
          </a:xfrm>
          <a:prstGeom prst="rect">
            <a:avLst/>
          </a:prstGeom>
        </p:spPr>
      </p:pic>
    </p:spTree>
    <p:extLst>
      <p:ext uri="{BB962C8B-B14F-4D97-AF65-F5344CB8AC3E}">
        <p14:creationId xmlns:p14="http://schemas.microsoft.com/office/powerpoint/2010/main" val="75597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SOUTHERN CALIFORNIA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56</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1976271" y="1785574"/>
            <a:ext cx="4591050" cy="2870200"/>
          </a:xfrm>
          <a:prstGeom prst="rect">
            <a:avLst/>
          </a:prstGeom>
        </p:spPr>
      </p:pic>
      <p:sp>
        <p:nvSpPr>
          <p:cNvPr id="5" name="Rectangle 4">
            <a:extLst>
              <a:ext uri="{FF2B5EF4-FFF2-40B4-BE49-F238E27FC236}">
                <a16:creationId xmlns:a16="http://schemas.microsoft.com/office/drawing/2014/main" id="{77437772-02E1-3D87-B624-D1AAB07F82DA}"/>
              </a:ext>
            </a:extLst>
          </p:cNvPr>
          <p:cNvSpPr/>
          <p:nvPr/>
        </p:nvSpPr>
        <p:spPr>
          <a:xfrm>
            <a:off x="9043416" y="2826834"/>
            <a:ext cx="274320" cy="2681868"/>
          </a:xfrm>
          <a:prstGeom prst="rect">
            <a:avLst/>
          </a:prstGeom>
          <a:gradFill>
            <a:gsLst>
              <a:gs pos="0">
                <a:srgbClr val="C1CD23"/>
              </a:gs>
              <a:gs pos="100000">
                <a:srgbClr val="4BA950"/>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3760517-3A44-30A1-D061-6E3BB40802F3}"/>
              </a:ext>
            </a:extLst>
          </p:cNvPr>
          <p:cNvPicPr>
            <a:picLocks noChangeAspect="1"/>
          </p:cNvPicPr>
          <p:nvPr/>
        </p:nvPicPr>
        <p:blipFill>
          <a:blip r:embed="rId5"/>
          <a:srcRect/>
          <a:stretch/>
        </p:blipFill>
        <p:spPr>
          <a:xfrm>
            <a:off x="8727716" y="2480980"/>
            <a:ext cx="3162300" cy="3086100"/>
          </a:xfrm>
          <a:prstGeom prst="rect">
            <a:avLst/>
          </a:prstGeom>
        </p:spPr>
      </p:pic>
    </p:spTree>
    <p:extLst>
      <p:ext uri="{BB962C8B-B14F-4D97-AF65-F5344CB8AC3E}">
        <p14:creationId xmlns:p14="http://schemas.microsoft.com/office/powerpoint/2010/main" val="66815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4" fill="hold" grpId="0"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SOUTHERN CALIFORNIA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57</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5"/>
          <a:srcRect t="29315" b="-29315"/>
          <a:stretch/>
        </p:blipFill>
        <p:spPr>
          <a:xfrm>
            <a:off x="8560526" y="2560320"/>
            <a:ext cx="2743200" cy="2667000"/>
          </a:xfrm>
          <a:prstGeom prst="rect">
            <a:avLst/>
          </a:prstGeom>
        </p:spPr>
      </p:pic>
    </p:spTree>
    <p:extLst>
      <p:ext uri="{BB962C8B-B14F-4D97-AF65-F5344CB8AC3E}">
        <p14:creationId xmlns:p14="http://schemas.microsoft.com/office/powerpoint/2010/main" val="100429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SOUTHERN CALIFORNIA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58</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5"/>
          <a:srcRect t="27432" b="-27432"/>
          <a:stretch/>
        </p:blipFill>
        <p:spPr>
          <a:xfrm>
            <a:off x="9048620" y="2560320"/>
            <a:ext cx="1981199" cy="2667000"/>
          </a:xfrm>
          <a:prstGeom prst="rect">
            <a:avLst/>
          </a:prstGeom>
        </p:spPr>
      </p:pic>
    </p:spTree>
    <p:extLst>
      <p:ext uri="{BB962C8B-B14F-4D97-AF65-F5344CB8AC3E}">
        <p14:creationId xmlns:p14="http://schemas.microsoft.com/office/powerpoint/2010/main" val="34617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SOUTHERN CALIFORNIA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59</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5"/>
          <a:srcRect/>
          <a:stretch/>
        </p:blipFill>
        <p:spPr>
          <a:xfrm>
            <a:off x="8040132" y="2743200"/>
            <a:ext cx="3810000" cy="1727200"/>
          </a:xfrm>
          <a:prstGeom prst="rect">
            <a:avLst/>
          </a:prstGeom>
        </p:spPr>
      </p:pic>
    </p:spTree>
    <p:extLst>
      <p:ext uri="{BB962C8B-B14F-4D97-AF65-F5344CB8AC3E}">
        <p14:creationId xmlns:p14="http://schemas.microsoft.com/office/powerpoint/2010/main" val="215833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2FFA-E10E-D346-A87A-A73998056E24}"/>
              </a:ext>
            </a:extLst>
          </p:cNvPr>
          <p:cNvSpPr>
            <a:spLocks noGrp="1"/>
          </p:cNvSpPr>
          <p:nvPr>
            <p:ph type="title"/>
          </p:nvPr>
        </p:nvSpPr>
        <p:spPr>
          <a:xfrm>
            <a:off x="457199" y="0"/>
            <a:ext cx="11277600" cy="1143000"/>
          </a:xfrm>
        </p:spPr>
        <p:txBody>
          <a:bodyPr/>
          <a:lstStyle/>
          <a:p>
            <a:r>
              <a:rPr lang="en-US" dirty="0"/>
              <a:t>OUR STORY: A Timeline</a:t>
            </a:r>
          </a:p>
        </p:txBody>
      </p:sp>
      <p:sp>
        <p:nvSpPr>
          <p:cNvPr id="4" name="Footer Placeholder 3">
            <a:extLst>
              <a:ext uri="{FF2B5EF4-FFF2-40B4-BE49-F238E27FC236}">
                <a16:creationId xmlns:a16="http://schemas.microsoft.com/office/drawing/2014/main" id="{DA402EA4-0E4A-294D-B0DD-1B927A29A136}"/>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381742BF-247A-784F-9710-4448210A9614}"/>
              </a:ext>
            </a:extLst>
          </p:cNvPr>
          <p:cNvSpPr>
            <a:spLocks noGrp="1"/>
          </p:cNvSpPr>
          <p:nvPr>
            <p:ph type="sldNum" sz="quarter" idx="4"/>
          </p:nvPr>
        </p:nvSpPr>
        <p:spPr/>
        <p:txBody>
          <a:bodyPr/>
          <a:lstStyle/>
          <a:p>
            <a:fld id="{5674D194-7E72-F347-8B45-20BD1154121B}" type="slidenum">
              <a:rPr lang="en-US" smtClean="0"/>
              <a:pPr/>
              <a:t>6</a:t>
            </a:fld>
            <a:endParaRPr lang="en-US" dirty="0"/>
          </a:p>
        </p:txBody>
      </p:sp>
      <p:pic>
        <p:nvPicPr>
          <p:cNvPr id="7" name="Picture 6">
            <a:extLst>
              <a:ext uri="{FF2B5EF4-FFF2-40B4-BE49-F238E27FC236}">
                <a16:creationId xmlns:a16="http://schemas.microsoft.com/office/drawing/2014/main" id="{92CA1C7B-196A-2C59-324A-B6EBF3FBF083}"/>
              </a:ext>
            </a:extLst>
          </p:cNvPr>
          <p:cNvPicPr>
            <a:picLocks noChangeAspect="1"/>
          </p:cNvPicPr>
          <p:nvPr/>
        </p:nvPicPr>
        <p:blipFill>
          <a:blip r:embed="rId3"/>
          <a:stretch>
            <a:fillRect/>
          </a:stretch>
        </p:blipFill>
        <p:spPr>
          <a:xfrm>
            <a:off x="-9625" y="3358014"/>
            <a:ext cx="11734799" cy="388101"/>
          </a:xfrm>
          <a:prstGeom prst="rect">
            <a:avLst/>
          </a:prstGeom>
        </p:spPr>
      </p:pic>
      <p:grpSp>
        <p:nvGrpSpPr>
          <p:cNvPr id="33" name="Group 32">
            <a:extLst>
              <a:ext uri="{FF2B5EF4-FFF2-40B4-BE49-F238E27FC236}">
                <a16:creationId xmlns:a16="http://schemas.microsoft.com/office/drawing/2014/main" id="{3A7A5B7F-BD79-7E3A-157A-8A01BB7AA1BA}"/>
              </a:ext>
            </a:extLst>
          </p:cNvPr>
          <p:cNvGrpSpPr/>
          <p:nvPr/>
        </p:nvGrpSpPr>
        <p:grpSpPr>
          <a:xfrm>
            <a:off x="567983" y="1555280"/>
            <a:ext cx="3460725" cy="2078124"/>
            <a:chOff x="928396" y="1555280"/>
            <a:chExt cx="3460725" cy="2078124"/>
          </a:xfrm>
        </p:grpSpPr>
        <p:pic>
          <p:nvPicPr>
            <p:cNvPr id="8" name="Picture 7">
              <a:extLst>
                <a:ext uri="{FF2B5EF4-FFF2-40B4-BE49-F238E27FC236}">
                  <a16:creationId xmlns:a16="http://schemas.microsoft.com/office/drawing/2014/main" id="{46EA3B45-BE89-D2ED-0CA0-1C6FEFA4DD44}"/>
                </a:ext>
              </a:extLst>
            </p:cNvPr>
            <p:cNvPicPr>
              <a:picLocks noChangeAspect="1"/>
            </p:cNvPicPr>
            <p:nvPr/>
          </p:nvPicPr>
          <p:blipFill>
            <a:blip r:embed="rId4"/>
            <a:stretch>
              <a:fillRect/>
            </a:stretch>
          </p:blipFill>
          <p:spPr>
            <a:xfrm>
              <a:off x="1306760" y="1555280"/>
              <a:ext cx="1734683" cy="423889"/>
            </a:xfrm>
            <a:prstGeom prst="rect">
              <a:avLst/>
            </a:prstGeom>
          </p:spPr>
        </p:pic>
        <p:sp>
          <p:nvSpPr>
            <p:cNvPr id="12" name="TextBox 11">
              <a:extLst>
                <a:ext uri="{FF2B5EF4-FFF2-40B4-BE49-F238E27FC236}">
                  <a16:creationId xmlns:a16="http://schemas.microsoft.com/office/drawing/2014/main" id="{0E15F0A8-FB56-F74E-5261-7676327EDC56}"/>
                </a:ext>
              </a:extLst>
            </p:cNvPr>
            <p:cNvSpPr txBox="1"/>
            <p:nvPr/>
          </p:nvSpPr>
          <p:spPr>
            <a:xfrm>
              <a:off x="1114679" y="2097674"/>
              <a:ext cx="3274442" cy="1154162"/>
            </a:xfrm>
            <a:prstGeom prst="rect">
              <a:avLst/>
            </a:prstGeom>
            <a:noFill/>
          </p:spPr>
          <p:txBody>
            <a:bodyPr wrap="square" rtlCol="0">
              <a:spAutoFit/>
            </a:bodyPr>
            <a:lstStyle/>
            <a:p>
              <a:r>
                <a:rPr lang="en-US" sz="1600" b="1" dirty="0">
                  <a:solidFill>
                    <a:srgbClr val="00ABC8"/>
                  </a:solidFill>
                  <a:latin typeface="Arial Black" panose="020B0604020202020204" pitchFamily="34" charset="0"/>
                  <a:cs typeface="Arial Black" panose="020B0604020202020204" pitchFamily="34" charset="0"/>
                </a:rPr>
                <a:t>2021 </a:t>
              </a:r>
            </a:p>
            <a:p>
              <a:pPr marL="194310" indent="-194310">
                <a:spcBef>
                  <a:spcPts val="600"/>
                </a:spcBef>
                <a:buClr>
                  <a:srgbClr val="4BA950"/>
                </a:buClr>
                <a:buFont typeface="Arial" panose="020B0604020202020204" pitchFamily="34" charset="0"/>
                <a:buChar char="•"/>
              </a:pPr>
              <a:r>
                <a:rPr lang="en-US" sz="1600" dirty="0">
                  <a:latin typeface="Arial Narrow" panose="020B0604020202020204" pitchFamily="34" charset="0"/>
                  <a:cs typeface="Arial Narrow" panose="020B0604020202020204" pitchFamily="34" charset="0"/>
                </a:rPr>
                <a:t>Alliance National Agreement </a:t>
              </a:r>
              <a:br>
                <a:rPr lang="en-US" sz="1600" dirty="0">
                  <a:latin typeface="Arial Narrow" panose="020B0604020202020204" pitchFamily="34" charset="0"/>
                  <a:cs typeface="Arial Narrow" panose="020B0604020202020204" pitchFamily="34" charset="0"/>
                </a:rPr>
              </a:br>
              <a:r>
                <a:rPr lang="en-US" sz="1600" dirty="0">
                  <a:latin typeface="Arial Narrow" panose="020B0604020202020204" pitchFamily="34" charset="0"/>
                  <a:cs typeface="Arial Narrow" panose="020B0604020202020204" pitchFamily="34" charset="0"/>
                </a:rPr>
                <a:t>establishes the National Affordability </a:t>
              </a:r>
              <a:br>
                <a:rPr lang="en-US" sz="1600" dirty="0">
                  <a:latin typeface="Arial Narrow" panose="020B0604020202020204" pitchFamily="34" charset="0"/>
                  <a:cs typeface="Arial Narrow" panose="020B0604020202020204" pitchFamily="34" charset="0"/>
                </a:rPr>
              </a:br>
              <a:r>
                <a:rPr lang="en-US" sz="1600" dirty="0">
                  <a:latin typeface="Arial Narrow" panose="020B0604020202020204" pitchFamily="34" charset="0"/>
                  <a:cs typeface="Arial Narrow" panose="020B0604020202020204" pitchFamily="34" charset="0"/>
                </a:rPr>
                <a:t>and Competitiveness Task Force</a:t>
              </a:r>
            </a:p>
          </p:txBody>
        </p:sp>
        <p:grpSp>
          <p:nvGrpSpPr>
            <p:cNvPr id="22" name="Group 21">
              <a:extLst>
                <a:ext uri="{FF2B5EF4-FFF2-40B4-BE49-F238E27FC236}">
                  <a16:creationId xmlns:a16="http://schemas.microsoft.com/office/drawing/2014/main" id="{0167EA77-9D72-9F1D-8275-1331986CC985}"/>
                </a:ext>
              </a:extLst>
            </p:cNvPr>
            <p:cNvGrpSpPr/>
            <p:nvPr/>
          </p:nvGrpSpPr>
          <p:grpSpPr>
            <a:xfrm>
              <a:off x="928396" y="2247447"/>
              <a:ext cx="177800" cy="1385957"/>
              <a:chOff x="928396" y="2131943"/>
              <a:chExt cx="177800" cy="1385957"/>
            </a:xfrm>
          </p:grpSpPr>
          <p:pic>
            <p:nvPicPr>
              <p:cNvPr id="16" name="Picture 15">
                <a:extLst>
                  <a:ext uri="{FF2B5EF4-FFF2-40B4-BE49-F238E27FC236}">
                    <a16:creationId xmlns:a16="http://schemas.microsoft.com/office/drawing/2014/main" id="{30863E1E-FAD6-F605-4189-E6531AF3DEBB}"/>
                  </a:ext>
                </a:extLst>
              </p:cNvPr>
              <p:cNvPicPr>
                <a:picLocks noChangeAspect="1"/>
              </p:cNvPicPr>
              <p:nvPr/>
            </p:nvPicPr>
            <p:blipFill>
              <a:blip r:embed="rId5"/>
              <a:stretch>
                <a:fillRect/>
              </a:stretch>
            </p:blipFill>
            <p:spPr>
              <a:xfrm>
                <a:off x="928396" y="3340100"/>
                <a:ext cx="177800" cy="177800"/>
              </a:xfrm>
              <a:prstGeom prst="rect">
                <a:avLst/>
              </a:prstGeom>
            </p:spPr>
          </p:pic>
          <p:cxnSp>
            <p:nvCxnSpPr>
              <p:cNvPr id="18" name="Straight Connector 17">
                <a:extLst>
                  <a:ext uri="{FF2B5EF4-FFF2-40B4-BE49-F238E27FC236}">
                    <a16:creationId xmlns:a16="http://schemas.microsoft.com/office/drawing/2014/main" id="{0769F74B-8AF0-3FB8-2574-165E201717E1}"/>
                  </a:ext>
                </a:extLst>
              </p:cNvPr>
              <p:cNvCxnSpPr>
                <a:cxnSpLocks/>
              </p:cNvCxnSpPr>
              <p:nvPr/>
            </p:nvCxnSpPr>
            <p:spPr>
              <a:xfrm flipV="1">
                <a:off x="1017296" y="2131943"/>
                <a:ext cx="0" cy="1208157"/>
              </a:xfrm>
              <a:prstGeom prst="line">
                <a:avLst/>
              </a:prstGeom>
              <a:ln w="19050" cap="rnd">
                <a:solidFill>
                  <a:srgbClr val="EE8D36"/>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4189A09A-D70F-FABC-B7E6-918D5AC12C1F}"/>
              </a:ext>
            </a:extLst>
          </p:cNvPr>
          <p:cNvGrpSpPr/>
          <p:nvPr/>
        </p:nvGrpSpPr>
        <p:grpSpPr>
          <a:xfrm>
            <a:off x="2838112" y="3455604"/>
            <a:ext cx="6300073" cy="2236798"/>
            <a:chOff x="2567539" y="3455604"/>
            <a:chExt cx="6300073" cy="2236798"/>
          </a:xfrm>
        </p:grpSpPr>
        <p:sp>
          <p:nvSpPr>
            <p:cNvPr id="14" name="TextBox 13">
              <a:extLst>
                <a:ext uri="{FF2B5EF4-FFF2-40B4-BE49-F238E27FC236}">
                  <a16:creationId xmlns:a16="http://schemas.microsoft.com/office/drawing/2014/main" id="{76E77E40-0254-A83B-013E-7C0CA25F466F}"/>
                </a:ext>
              </a:extLst>
            </p:cNvPr>
            <p:cNvSpPr txBox="1"/>
            <p:nvPr/>
          </p:nvSpPr>
          <p:spPr>
            <a:xfrm>
              <a:off x="2745339" y="3984242"/>
              <a:ext cx="6122273" cy="1708160"/>
            </a:xfrm>
            <a:prstGeom prst="rect">
              <a:avLst/>
            </a:prstGeom>
            <a:noFill/>
          </p:spPr>
          <p:txBody>
            <a:bodyPr wrap="square" rtlCol="0">
              <a:spAutoFit/>
            </a:bodyPr>
            <a:lstStyle/>
            <a:p>
              <a:r>
                <a:rPr lang="en-US" sz="1500" b="1" dirty="0">
                  <a:solidFill>
                    <a:srgbClr val="00ABC8"/>
                  </a:solidFill>
                  <a:latin typeface="Arial Black" panose="020B0604020202020204" pitchFamily="34" charset="0"/>
                  <a:cs typeface="Arial Black" panose="020B0604020202020204" pitchFamily="34" charset="0"/>
                </a:rPr>
                <a:t>2022 </a:t>
              </a:r>
            </a:p>
            <a:p>
              <a:pPr marL="194310" indent="-194310">
                <a:spcBef>
                  <a:spcPts val="600"/>
                </a:spcBef>
                <a:buClr>
                  <a:srgbClr val="4BA950"/>
                </a:buClr>
                <a:buFont typeface="Arial" panose="020B0604020202020204" pitchFamily="34" charset="0"/>
                <a:buChar char="•"/>
              </a:pPr>
              <a:r>
                <a:rPr lang="en-US" sz="1500" dirty="0">
                  <a:latin typeface="Arial Narrow" panose="020B0604020202020204" pitchFamily="34" charset="0"/>
                  <a:cs typeface="Arial Narrow" panose="020B0604020202020204" pitchFamily="34" charset="0"/>
                </a:rPr>
                <a:t>National task force convenes with 10 representatives from Kaiser Permanente </a:t>
              </a:r>
              <a:br>
                <a:rPr lang="en-US" sz="1500" dirty="0">
                  <a:latin typeface="Arial Narrow" panose="020B0604020202020204" pitchFamily="34" charset="0"/>
                  <a:cs typeface="Arial Narrow" panose="020B0604020202020204" pitchFamily="34" charset="0"/>
                </a:rPr>
              </a:br>
              <a:r>
                <a:rPr lang="en-US" sz="1500" dirty="0">
                  <a:latin typeface="Arial Narrow" panose="020B0604020202020204" pitchFamily="34" charset="0"/>
                  <a:cs typeface="Arial Narrow" panose="020B0604020202020204" pitchFamily="34" charset="0"/>
                </a:rPr>
                <a:t>and Alliance of Health Care Unions</a:t>
              </a:r>
            </a:p>
            <a:p>
              <a:pPr marL="194310" indent="-194310">
                <a:spcBef>
                  <a:spcPts val="600"/>
                </a:spcBef>
                <a:buClr>
                  <a:srgbClr val="4BA950"/>
                </a:buClr>
                <a:buFont typeface="Arial" panose="020B0604020202020204" pitchFamily="34" charset="0"/>
                <a:buChar char="•"/>
              </a:pPr>
              <a:r>
                <a:rPr lang="en-US" sz="1500" dirty="0">
                  <a:latin typeface="Arial Narrow" panose="020B0604020202020204" pitchFamily="34" charset="0"/>
                  <a:cs typeface="Arial Narrow" panose="020B0604020202020204" pitchFamily="34" charset="0"/>
                </a:rPr>
                <a:t>Task force members focus on governing structure and forming regional task forces </a:t>
              </a:r>
            </a:p>
            <a:p>
              <a:pPr marL="194310" indent="-194310">
                <a:spcBef>
                  <a:spcPts val="600"/>
                </a:spcBef>
                <a:buClr>
                  <a:srgbClr val="4BA950"/>
                </a:buClr>
                <a:buFont typeface="Arial" panose="020B0604020202020204" pitchFamily="34" charset="0"/>
                <a:buChar char="•"/>
              </a:pPr>
              <a:r>
                <a:rPr lang="en-US" sz="1500" dirty="0">
                  <a:latin typeface="Arial Narrow" panose="020B0604020202020204" pitchFamily="34" charset="0"/>
                  <a:cs typeface="Arial Narrow" panose="020B0604020202020204" pitchFamily="34" charset="0"/>
                </a:rPr>
                <a:t>Regional task forces launch in Colorado, Georgia, Hawaii, Mid-Atlantic States, Northwest, Southern California and Washington</a:t>
              </a:r>
            </a:p>
          </p:txBody>
        </p:sp>
        <p:grpSp>
          <p:nvGrpSpPr>
            <p:cNvPr id="21" name="Group 20">
              <a:extLst>
                <a:ext uri="{FF2B5EF4-FFF2-40B4-BE49-F238E27FC236}">
                  <a16:creationId xmlns:a16="http://schemas.microsoft.com/office/drawing/2014/main" id="{AABCCD18-F65E-BC7B-C763-6CB84838D92E}"/>
                </a:ext>
              </a:extLst>
            </p:cNvPr>
            <p:cNvGrpSpPr/>
            <p:nvPr/>
          </p:nvGrpSpPr>
          <p:grpSpPr>
            <a:xfrm>
              <a:off x="2567539" y="3455604"/>
              <a:ext cx="177800" cy="700157"/>
              <a:chOff x="2971800" y="3340100"/>
              <a:chExt cx="177800" cy="700157"/>
            </a:xfrm>
          </p:grpSpPr>
          <p:cxnSp>
            <p:nvCxnSpPr>
              <p:cNvPr id="19" name="Straight Connector 18">
                <a:extLst>
                  <a:ext uri="{FF2B5EF4-FFF2-40B4-BE49-F238E27FC236}">
                    <a16:creationId xmlns:a16="http://schemas.microsoft.com/office/drawing/2014/main" id="{D485FDBB-8039-4747-204D-2DDF4303CD8B}"/>
                  </a:ext>
                </a:extLst>
              </p:cNvPr>
              <p:cNvCxnSpPr>
                <a:cxnSpLocks/>
              </p:cNvCxnSpPr>
              <p:nvPr/>
            </p:nvCxnSpPr>
            <p:spPr>
              <a:xfrm flipV="1">
                <a:off x="3060700" y="3429000"/>
                <a:ext cx="0" cy="611257"/>
              </a:xfrm>
              <a:prstGeom prst="line">
                <a:avLst/>
              </a:prstGeom>
              <a:ln w="19050" cap="rnd">
                <a:solidFill>
                  <a:srgbClr val="EE8D36"/>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E3A0C83-2E8D-13E1-6CF3-935EEB67DA09}"/>
                  </a:ext>
                </a:extLst>
              </p:cNvPr>
              <p:cNvPicPr>
                <a:picLocks noChangeAspect="1"/>
              </p:cNvPicPr>
              <p:nvPr/>
            </p:nvPicPr>
            <p:blipFill>
              <a:blip r:embed="rId5"/>
              <a:stretch>
                <a:fillRect/>
              </a:stretch>
            </p:blipFill>
            <p:spPr>
              <a:xfrm>
                <a:off x="2971800" y="3340100"/>
                <a:ext cx="177800" cy="177800"/>
              </a:xfrm>
              <a:prstGeom prst="rect">
                <a:avLst/>
              </a:prstGeom>
            </p:spPr>
          </p:pic>
        </p:grpSp>
      </p:grpSp>
      <p:grpSp>
        <p:nvGrpSpPr>
          <p:cNvPr id="35" name="Group 34">
            <a:extLst>
              <a:ext uri="{FF2B5EF4-FFF2-40B4-BE49-F238E27FC236}">
                <a16:creationId xmlns:a16="http://schemas.microsoft.com/office/drawing/2014/main" id="{A2F029EB-6203-7AF1-32F9-32C8CAFF57F3}"/>
              </a:ext>
            </a:extLst>
          </p:cNvPr>
          <p:cNvGrpSpPr/>
          <p:nvPr/>
        </p:nvGrpSpPr>
        <p:grpSpPr>
          <a:xfrm>
            <a:off x="5440659" y="1357575"/>
            <a:ext cx="6183358" cy="2275829"/>
            <a:chOff x="5260612" y="1357575"/>
            <a:chExt cx="6183358" cy="2275829"/>
          </a:xfrm>
        </p:grpSpPr>
        <p:grpSp>
          <p:nvGrpSpPr>
            <p:cNvPr id="23" name="Group 22">
              <a:extLst>
                <a:ext uri="{FF2B5EF4-FFF2-40B4-BE49-F238E27FC236}">
                  <a16:creationId xmlns:a16="http://schemas.microsoft.com/office/drawing/2014/main" id="{D5BF7193-BA3D-A148-7A9C-33946DE09F42}"/>
                </a:ext>
              </a:extLst>
            </p:cNvPr>
            <p:cNvGrpSpPr/>
            <p:nvPr/>
          </p:nvGrpSpPr>
          <p:grpSpPr>
            <a:xfrm>
              <a:off x="5260612" y="1511166"/>
              <a:ext cx="177800" cy="2122238"/>
              <a:chOff x="1732076" y="1395662"/>
              <a:chExt cx="177800" cy="2122238"/>
            </a:xfrm>
          </p:grpSpPr>
          <p:pic>
            <p:nvPicPr>
              <p:cNvPr id="24" name="Picture 23">
                <a:extLst>
                  <a:ext uri="{FF2B5EF4-FFF2-40B4-BE49-F238E27FC236}">
                    <a16:creationId xmlns:a16="http://schemas.microsoft.com/office/drawing/2014/main" id="{C117A7C7-AF83-0422-9F45-E841BA153B27}"/>
                  </a:ext>
                </a:extLst>
              </p:cNvPr>
              <p:cNvPicPr>
                <a:picLocks noChangeAspect="1"/>
              </p:cNvPicPr>
              <p:nvPr/>
            </p:nvPicPr>
            <p:blipFill>
              <a:blip r:embed="rId5"/>
              <a:stretch>
                <a:fillRect/>
              </a:stretch>
            </p:blipFill>
            <p:spPr>
              <a:xfrm>
                <a:off x="1732076" y="3340100"/>
                <a:ext cx="177800" cy="177800"/>
              </a:xfrm>
              <a:prstGeom prst="rect">
                <a:avLst/>
              </a:prstGeom>
            </p:spPr>
          </p:pic>
          <p:cxnSp>
            <p:nvCxnSpPr>
              <p:cNvPr id="25" name="Straight Connector 24">
                <a:extLst>
                  <a:ext uri="{FF2B5EF4-FFF2-40B4-BE49-F238E27FC236}">
                    <a16:creationId xmlns:a16="http://schemas.microsoft.com/office/drawing/2014/main" id="{B0030240-925C-9FFC-3638-4E2A409C20FC}"/>
                  </a:ext>
                </a:extLst>
              </p:cNvPr>
              <p:cNvCxnSpPr>
                <a:cxnSpLocks/>
              </p:cNvCxnSpPr>
              <p:nvPr/>
            </p:nvCxnSpPr>
            <p:spPr>
              <a:xfrm flipV="1">
                <a:off x="1820976" y="1395662"/>
                <a:ext cx="0" cy="1944438"/>
              </a:xfrm>
              <a:prstGeom prst="line">
                <a:avLst/>
              </a:prstGeom>
              <a:ln w="19050" cap="rnd">
                <a:solidFill>
                  <a:srgbClr val="EE8D36"/>
                </a:solidFill>
                <a:tailEnd type="oval" w="sm" len="sm"/>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F3B2DD08-56C5-C748-5DE0-B83B612087CE}"/>
                </a:ext>
              </a:extLst>
            </p:cNvPr>
            <p:cNvSpPr txBox="1"/>
            <p:nvPr/>
          </p:nvSpPr>
          <p:spPr>
            <a:xfrm>
              <a:off x="5438412" y="1357575"/>
              <a:ext cx="6005558" cy="1477328"/>
            </a:xfrm>
            <a:prstGeom prst="rect">
              <a:avLst/>
            </a:prstGeom>
            <a:noFill/>
          </p:spPr>
          <p:txBody>
            <a:bodyPr wrap="square" rtlCol="0">
              <a:spAutoFit/>
            </a:bodyPr>
            <a:lstStyle/>
            <a:p>
              <a:r>
                <a:rPr lang="en-US" sz="1500" b="1" dirty="0">
                  <a:solidFill>
                    <a:srgbClr val="00ABC8"/>
                  </a:solidFill>
                  <a:latin typeface="Arial Black" panose="020B0604020202020204" pitchFamily="34" charset="0"/>
                  <a:cs typeface="Arial Black" panose="020B0604020202020204" pitchFamily="34" charset="0"/>
                </a:rPr>
                <a:t>2023 </a:t>
              </a:r>
            </a:p>
            <a:p>
              <a:pPr marL="194310" indent="-194310">
                <a:spcBef>
                  <a:spcPts val="600"/>
                </a:spcBef>
                <a:buClr>
                  <a:srgbClr val="4BA950"/>
                </a:buClr>
                <a:buFont typeface="Arial" panose="020B0604020202020204" pitchFamily="34" charset="0"/>
                <a:buChar char="•"/>
              </a:pPr>
              <a:r>
                <a:rPr lang="en-US" sz="1500" dirty="0">
                  <a:latin typeface="Arial Narrow" panose="020B0604020202020204" pitchFamily="34" charset="0"/>
                  <a:cs typeface="Arial Narrow" panose="020B0604020202020204" pitchFamily="34" charset="0"/>
                </a:rPr>
                <a:t>Regional task forces launch mutually approved affordability projects </a:t>
              </a:r>
            </a:p>
            <a:p>
              <a:pPr marL="194310" indent="-194310">
                <a:spcBef>
                  <a:spcPts val="600"/>
                </a:spcBef>
                <a:buClr>
                  <a:srgbClr val="4BA950"/>
                </a:buClr>
                <a:buFont typeface="Arial" panose="020B0604020202020204" pitchFamily="34" charset="0"/>
                <a:buChar char="•"/>
              </a:pPr>
              <a:r>
                <a:rPr lang="en-US" sz="1500" dirty="0">
                  <a:latin typeface="Arial Narrow" panose="020B0604020202020204" pitchFamily="34" charset="0"/>
                  <a:cs typeface="Arial Narrow" panose="020B0604020202020204" pitchFamily="34" charset="0"/>
                </a:rPr>
                <a:t>National task force works with regional groups to assess progress of affordability initiatives, identify and surmount challenges, develop best practices</a:t>
              </a:r>
            </a:p>
            <a:p>
              <a:pPr marL="194310" indent="-194310">
                <a:spcBef>
                  <a:spcPts val="600"/>
                </a:spcBef>
                <a:buClr>
                  <a:srgbClr val="4BA950"/>
                </a:buClr>
                <a:buFont typeface="Arial" panose="020B0604020202020204" pitchFamily="34" charset="0"/>
                <a:buChar char="•"/>
              </a:pPr>
              <a:r>
                <a:rPr lang="en-US" sz="1500" dirty="0">
                  <a:latin typeface="Arial Narrow" panose="020B0604020202020204" pitchFamily="34" charset="0"/>
                  <a:cs typeface="Arial Narrow" panose="020B0604020202020204" pitchFamily="34" charset="0"/>
                </a:rPr>
                <a:t>Regional task forces meet and exceed affordability targets</a:t>
              </a:r>
            </a:p>
          </p:txBody>
        </p:sp>
      </p:grpSp>
      <p:pic>
        <p:nvPicPr>
          <p:cNvPr id="30" name="Picture 29">
            <a:extLst>
              <a:ext uri="{FF2B5EF4-FFF2-40B4-BE49-F238E27FC236}">
                <a16:creationId xmlns:a16="http://schemas.microsoft.com/office/drawing/2014/main" id="{CC620BAA-270F-F9B3-7037-76E43AA13CC0}"/>
              </a:ext>
            </a:extLst>
          </p:cNvPr>
          <p:cNvPicPr>
            <a:picLocks noChangeAspect="1"/>
          </p:cNvPicPr>
          <p:nvPr/>
        </p:nvPicPr>
        <p:blipFill>
          <a:blip r:embed="rId6"/>
          <a:srcRect/>
          <a:stretch/>
        </p:blipFill>
        <p:spPr>
          <a:xfrm>
            <a:off x="9003568" y="3162753"/>
            <a:ext cx="2160270" cy="2160270"/>
          </a:xfrm>
          <a:prstGeom prst="rect">
            <a:avLst/>
          </a:prstGeom>
        </p:spPr>
      </p:pic>
      <p:pic>
        <p:nvPicPr>
          <p:cNvPr id="31" name="Picture 30">
            <a:extLst>
              <a:ext uri="{FF2B5EF4-FFF2-40B4-BE49-F238E27FC236}">
                <a16:creationId xmlns:a16="http://schemas.microsoft.com/office/drawing/2014/main" id="{C12F3171-E7E2-448A-5D95-6F4C903F646F}"/>
              </a:ext>
            </a:extLst>
          </p:cNvPr>
          <p:cNvPicPr>
            <a:picLocks noChangeAspect="1"/>
          </p:cNvPicPr>
          <p:nvPr/>
        </p:nvPicPr>
        <p:blipFill>
          <a:blip r:embed="rId7"/>
          <a:srcRect/>
          <a:stretch/>
        </p:blipFill>
        <p:spPr>
          <a:xfrm>
            <a:off x="3581717" y="1172787"/>
            <a:ext cx="1760220" cy="1760220"/>
          </a:xfrm>
          <a:prstGeom prst="rect">
            <a:avLst/>
          </a:prstGeom>
        </p:spPr>
      </p:pic>
      <p:pic>
        <p:nvPicPr>
          <p:cNvPr id="32" name="Picture 31">
            <a:extLst>
              <a:ext uri="{FF2B5EF4-FFF2-40B4-BE49-F238E27FC236}">
                <a16:creationId xmlns:a16="http://schemas.microsoft.com/office/drawing/2014/main" id="{6E938CA6-E5B1-75C9-4C5B-F0353E879875}"/>
              </a:ext>
            </a:extLst>
          </p:cNvPr>
          <p:cNvPicPr>
            <a:picLocks noChangeAspect="1"/>
          </p:cNvPicPr>
          <p:nvPr/>
        </p:nvPicPr>
        <p:blipFill>
          <a:blip r:embed="rId8"/>
          <a:srcRect/>
          <a:stretch/>
        </p:blipFill>
        <p:spPr>
          <a:xfrm>
            <a:off x="1099163" y="3977955"/>
            <a:ext cx="1474470" cy="1474470"/>
          </a:xfrm>
          <a:prstGeom prst="rect">
            <a:avLst/>
          </a:prstGeom>
        </p:spPr>
      </p:pic>
    </p:spTree>
    <p:extLst>
      <p:ext uri="{BB962C8B-B14F-4D97-AF65-F5344CB8AC3E}">
        <p14:creationId xmlns:p14="http://schemas.microsoft.com/office/powerpoint/2010/main" val="7891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SOUTHERN CALIFORNIA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60</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5"/>
          <a:srcRect/>
          <a:stretch/>
        </p:blipFill>
        <p:spPr>
          <a:xfrm>
            <a:off x="8382000" y="3004774"/>
            <a:ext cx="3352800" cy="1371600"/>
          </a:xfrm>
          <a:prstGeom prst="rect">
            <a:avLst/>
          </a:prstGeom>
        </p:spPr>
      </p:pic>
    </p:spTree>
    <p:extLst>
      <p:ext uri="{BB962C8B-B14F-4D97-AF65-F5344CB8AC3E}">
        <p14:creationId xmlns:p14="http://schemas.microsoft.com/office/powerpoint/2010/main" val="103004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SOUTHERN CALIFORNIA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61</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68663" y="1645920"/>
            <a:ext cx="4140200" cy="571500"/>
          </a:xfrm>
          <a:prstGeom prst="rect">
            <a:avLst/>
          </a:prstGeom>
        </p:spPr>
      </p:pic>
      <p:sp>
        <p:nvSpPr>
          <p:cNvPr id="6" name="TextBox 5">
            <a:extLst>
              <a:ext uri="{FF2B5EF4-FFF2-40B4-BE49-F238E27FC236}">
                <a16:creationId xmlns:a16="http://schemas.microsoft.com/office/drawing/2014/main" id="{9A1071DC-D10B-88D9-11AE-080E3EE41505}"/>
              </a:ext>
            </a:extLst>
          </p:cNvPr>
          <p:cNvSpPr txBox="1"/>
          <p:nvPr/>
        </p:nvSpPr>
        <p:spPr>
          <a:xfrm>
            <a:off x="457200" y="2377440"/>
            <a:ext cx="5526350" cy="2123658"/>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UBT affordability projects: </a:t>
            </a:r>
            <a:r>
              <a:rPr lang="en-US" sz="2200" dirty="0">
                <a:solidFill>
                  <a:schemeClr val="bg1"/>
                </a:solidFill>
                <a:latin typeface="Arial" panose="020B0604020202020204" pitchFamily="34" charset="0"/>
                <a:cs typeface="Arial" panose="020B0604020202020204" pitchFamily="34" charset="0"/>
              </a:rPr>
              <a:t>Alliance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members took part in over 800 UBT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affordability projects that contributed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to savings totaling $23.8M. Projects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focused on affordability, attendance,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quality, safety and service.</a:t>
            </a:r>
          </a:p>
        </p:txBody>
      </p:sp>
      <p:pic>
        <p:nvPicPr>
          <p:cNvPr id="7" name="Picture 6">
            <a:extLst>
              <a:ext uri="{FF2B5EF4-FFF2-40B4-BE49-F238E27FC236}">
                <a16:creationId xmlns:a16="http://schemas.microsoft.com/office/drawing/2014/main" id="{8B0E7AC5-A5FC-F5AD-4776-287FF2314DC9}"/>
              </a:ext>
            </a:extLst>
          </p:cNvPr>
          <p:cNvPicPr>
            <a:picLocks noChangeAspect="1"/>
          </p:cNvPicPr>
          <p:nvPr/>
        </p:nvPicPr>
        <p:blipFill>
          <a:blip r:embed="rId4"/>
          <a:srcRect/>
          <a:stretch/>
        </p:blipFill>
        <p:spPr>
          <a:xfrm>
            <a:off x="5702300" y="2226129"/>
            <a:ext cx="6489700" cy="3708400"/>
          </a:xfrm>
          <a:prstGeom prst="rect">
            <a:avLst/>
          </a:prstGeom>
        </p:spPr>
      </p:pic>
    </p:spTree>
    <p:extLst>
      <p:ext uri="{BB962C8B-B14F-4D97-AF65-F5344CB8AC3E}">
        <p14:creationId xmlns:p14="http://schemas.microsoft.com/office/powerpoint/2010/main" val="378671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SOUTHERN CALIFORNIA</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62</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49609" y="1645920"/>
            <a:ext cx="39751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74132" y="2366010"/>
            <a:ext cx="6109547" cy="2431435"/>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Continue efforts to improve attendance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and pharmacy savings</a:t>
            </a:r>
          </a:p>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Bolster “Care Without Delay” initiative</a:t>
            </a:r>
          </a:p>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Expand and improve ROI vetting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process for UBT affordability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projects</a:t>
            </a:r>
          </a:p>
        </p:txBody>
      </p:sp>
      <p:pic>
        <p:nvPicPr>
          <p:cNvPr id="6" name="Picture 5">
            <a:extLst>
              <a:ext uri="{FF2B5EF4-FFF2-40B4-BE49-F238E27FC236}">
                <a16:creationId xmlns:a16="http://schemas.microsoft.com/office/drawing/2014/main" id="{38B7A338-FA36-46F2-8DB5-522B6D2ADA17}"/>
              </a:ext>
            </a:extLst>
          </p:cNvPr>
          <p:cNvPicPr>
            <a:picLocks noChangeAspect="1"/>
          </p:cNvPicPr>
          <p:nvPr/>
        </p:nvPicPr>
        <p:blipFill>
          <a:blip r:embed="rId4"/>
          <a:srcRect/>
          <a:stretch/>
        </p:blipFill>
        <p:spPr>
          <a:xfrm>
            <a:off x="8440834" y="2366010"/>
            <a:ext cx="2857500" cy="2857500"/>
          </a:xfrm>
          <a:prstGeom prst="rect">
            <a:avLst/>
          </a:prstGeom>
        </p:spPr>
      </p:pic>
    </p:spTree>
    <p:extLst>
      <p:ext uri="{BB962C8B-B14F-4D97-AF65-F5344CB8AC3E}">
        <p14:creationId xmlns:p14="http://schemas.microsoft.com/office/powerpoint/2010/main" val="261871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5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par>
                          <p:cTn id="22" fill="hold">
                            <p:stCondLst>
                              <p:cond delay="3500"/>
                            </p:stCondLst>
                            <p:childTnLst>
                              <p:par>
                                <p:cTn id="23" presetID="10" presetClass="entr" presetSubtype="0" fill="hold" nodeType="afterEffect">
                                  <p:stCondLst>
                                    <p:cond delay="50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D2DE-4ACB-E774-872D-E518A0D71FDC}"/>
              </a:ext>
            </a:extLst>
          </p:cNvPr>
          <p:cNvSpPr>
            <a:spLocks noGrp="1"/>
          </p:cNvSpPr>
          <p:nvPr>
            <p:ph type="title"/>
          </p:nvPr>
        </p:nvSpPr>
        <p:spPr/>
        <p:txBody>
          <a:bodyPr anchor="t" anchorCtr="0">
            <a:normAutofit/>
          </a:bodyPr>
          <a:lstStyle/>
          <a:p>
            <a:r>
              <a:rPr lang="en-US" sz="4400" dirty="0"/>
              <a:t>WASHINGTON</a:t>
            </a:r>
          </a:p>
        </p:txBody>
      </p:sp>
      <p:sp>
        <p:nvSpPr>
          <p:cNvPr id="3" name="Text Placeholder 2">
            <a:extLst>
              <a:ext uri="{FF2B5EF4-FFF2-40B4-BE49-F238E27FC236}">
                <a16:creationId xmlns:a16="http://schemas.microsoft.com/office/drawing/2014/main" id="{5149611C-451A-7B27-1E8F-C6ACCC76F682}"/>
              </a:ext>
            </a:extLst>
          </p:cNvPr>
          <p:cNvSpPr>
            <a:spLocks noGrp="1"/>
          </p:cNvSpPr>
          <p:nvPr>
            <p:ph type="body" idx="1"/>
          </p:nvPr>
        </p:nvSpPr>
        <p:spPr/>
        <p:txBody>
          <a:bodyPr/>
          <a:lstStyle/>
          <a:p>
            <a:r>
              <a:rPr lang="en-US" b="1" dirty="0">
                <a:solidFill>
                  <a:schemeClr val="bg1"/>
                </a:solidFill>
              </a:rPr>
              <a:t>REGION:</a:t>
            </a:r>
            <a:endParaRPr lang="en-US" dirty="0"/>
          </a:p>
        </p:txBody>
      </p:sp>
      <p:sp>
        <p:nvSpPr>
          <p:cNvPr id="4" name="Footer Placeholder 3">
            <a:extLst>
              <a:ext uri="{FF2B5EF4-FFF2-40B4-BE49-F238E27FC236}">
                <a16:creationId xmlns:a16="http://schemas.microsoft.com/office/drawing/2014/main" id="{9CC2300B-06FF-1B2A-051D-D685870CA9FE}"/>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DEBDB1E7-2383-3933-B7A9-E0D866540359}"/>
              </a:ext>
            </a:extLst>
          </p:cNvPr>
          <p:cNvSpPr>
            <a:spLocks noGrp="1"/>
          </p:cNvSpPr>
          <p:nvPr>
            <p:ph type="sldNum" sz="quarter" idx="4"/>
          </p:nvPr>
        </p:nvSpPr>
        <p:spPr/>
        <p:txBody>
          <a:bodyPr/>
          <a:lstStyle/>
          <a:p>
            <a:fld id="{5674D194-7E72-F347-8B45-20BD1154121B}" type="slidenum">
              <a:rPr lang="en-US" smtClean="0"/>
              <a:pPr/>
              <a:t>63</a:t>
            </a:fld>
            <a:endParaRPr lang="en-US" dirty="0"/>
          </a:p>
        </p:txBody>
      </p:sp>
    </p:spTree>
    <p:extLst>
      <p:ext uri="{BB962C8B-B14F-4D97-AF65-F5344CB8AC3E}">
        <p14:creationId xmlns:p14="http://schemas.microsoft.com/office/powerpoint/2010/main" val="3398718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WASHINGTON</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64</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tretch>
            <a:fill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tretch>
            <a:fillRect/>
          </a:stretch>
        </p:blipFill>
        <p:spPr>
          <a:xfrm>
            <a:off x="1976271" y="1785574"/>
            <a:ext cx="4591050" cy="28702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a:blip r:embed="rId5"/>
          <a:srcRect/>
          <a:stretch/>
        </p:blipFill>
        <p:spPr>
          <a:xfrm>
            <a:off x="9345640" y="2861340"/>
            <a:ext cx="1371600" cy="1879600"/>
          </a:xfrm>
          <a:prstGeom prst="rect">
            <a:avLst/>
          </a:prstGeom>
        </p:spPr>
      </p:pic>
    </p:spTree>
    <p:extLst>
      <p:ext uri="{BB962C8B-B14F-4D97-AF65-F5344CB8AC3E}">
        <p14:creationId xmlns:p14="http://schemas.microsoft.com/office/powerpoint/2010/main" val="255353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WASHINGTON</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65</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1976271" y="1785574"/>
            <a:ext cx="4591050" cy="2870200"/>
          </a:xfrm>
          <a:prstGeom prst="rect">
            <a:avLst/>
          </a:prstGeom>
        </p:spPr>
      </p:pic>
      <p:sp>
        <p:nvSpPr>
          <p:cNvPr id="5" name="Rectangle 4">
            <a:extLst>
              <a:ext uri="{FF2B5EF4-FFF2-40B4-BE49-F238E27FC236}">
                <a16:creationId xmlns:a16="http://schemas.microsoft.com/office/drawing/2014/main" id="{CE75F044-005F-32EF-FB03-04F40407205F}"/>
              </a:ext>
            </a:extLst>
          </p:cNvPr>
          <p:cNvSpPr/>
          <p:nvPr/>
        </p:nvSpPr>
        <p:spPr>
          <a:xfrm>
            <a:off x="9034272" y="2506299"/>
            <a:ext cx="274320" cy="3002403"/>
          </a:xfrm>
          <a:prstGeom prst="rect">
            <a:avLst/>
          </a:prstGeom>
          <a:gradFill>
            <a:gsLst>
              <a:gs pos="0">
                <a:srgbClr val="C1CD23"/>
              </a:gs>
              <a:gs pos="100000">
                <a:srgbClr val="4BA950"/>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13647BC-D4B0-3890-33D0-8D5BF596878F}"/>
              </a:ext>
            </a:extLst>
          </p:cNvPr>
          <p:cNvPicPr>
            <a:picLocks noChangeAspect="1"/>
          </p:cNvPicPr>
          <p:nvPr/>
        </p:nvPicPr>
        <p:blipFill>
          <a:blip r:embed="rId5"/>
          <a:srcRect/>
          <a:stretch/>
        </p:blipFill>
        <p:spPr>
          <a:xfrm>
            <a:off x="8788400" y="2295764"/>
            <a:ext cx="2946400" cy="3276600"/>
          </a:xfrm>
          <a:prstGeom prst="rect">
            <a:avLst/>
          </a:prstGeom>
        </p:spPr>
      </p:pic>
    </p:spTree>
    <p:extLst>
      <p:ext uri="{BB962C8B-B14F-4D97-AF65-F5344CB8AC3E}">
        <p14:creationId xmlns:p14="http://schemas.microsoft.com/office/powerpoint/2010/main" val="423075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4" fill="hold" grpId="0"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WASHINGTON</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66</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5"/>
          <a:srcRect t="27432" b="-27432"/>
          <a:stretch/>
        </p:blipFill>
        <p:spPr>
          <a:xfrm>
            <a:off x="8560526" y="2560320"/>
            <a:ext cx="3213100" cy="2667000"/>
          </a:xfrm>
          <a:prstGeom prst="rect">
            <a:avLst/>
          </a:prstGeom>
        </p:spPr>
      </p:pic>
    </p:spTree>
    <p:extLst>
      <p:ext uri="{BB962C8B-B14F-4D97-AF65-F5344CB8AC3E}">
        <p14:creationId xmlns:p14="http://schemas.microsoft.com/office/powerpoint/2010/main" val="287229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WASHINGTON</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67</a:t>
            </a:fld>
            <a:endParaRPr lang="en-US" dirty="0"/>
          </a:p>
        </p:txBody>
      </p:sp>
      <p:pic>
        <p:nvPicPr>
          <p:cNvPr id="6" name="Picture 5">
            <a:extLst>
              <a:ext uri="{FF2B5EF4-FFF2-40B4-BE49-F238E27FC236}">
                <a16:creationId xmlns:a16="http://schemas.microsoft.com/office/drawing/2014/main" id="{BB59200F-3595-42D3-2361-2F386D113142}"/>
              </a:ext>
            </a:extLst>
          </p:cNvPr>
          <p:cNvPicPr>
            <a:picLocks noChangeAspect="1"/>
          </p:cNvPicPr>
          <p:nvPr/>
        </p:nvPicPr>
        <p:blipFill>
          <a:blip r:embed="rId3"/>
          <a:srcRect/>
          <a:stretch/>
        </p:blipFill>
        <p:spPr>
          <a:xfrm>
            <a:off x="457200" y="2506299"/>
            <a:ext cx="1428750" cy="1428750"/>
          </a:xfrm>
          <a:prstGeom prst="rect">
            <a:avLst/>
          </a:prstGeom>
        </p:spPr>
      </p:pic>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4"/>
          <a:srcRect/>
          <a:stretch/>
        </p:blipFill>
        <p:spPr>
          <a:xfrm>
            <a:off x="2194560" y="2474549"/>
            <a:ext cx="2768600" cy="1460500"/>
          </a:xfrm>
          <a:prstGeom prst="rect">
            <a:avLst/>
          </a:prstGeom>
        </p:spPr>
      </p:pic>
      <p:pic>
        <p:nvPicPr>
          <p:cNvPr id="15" name="Picture 14">
            <a:extLst>
              <a:ext uri="{FF2B5EF4-FFF2-40B4-BE49-F238E27FC236}">
                <a16:creationId xmlns:a16="http://schemas.microsoft.com/office/drawing/2014/main" id="{707099B9-B157-5BAA-469F-96342CD768EF}"/>
              </a:ext>
            </a:extLst>
          </p:cNvPr>
          <p:cNvPicPr>
            <a:picLocks noChangeAspect="1"/>
          </p:cNvPicPr>
          <p:nvPr/>
        </p:nvPicPr>
        <p:blipFill rotWithShape="1">
          <a:blip r:embed="rId5"/>
          <a:srcRect t="27960" b="-27960"/>
          <a:stretch/>
        </p:blipFill>
        <p:spPr>
          <a:xfrm>
            <a:off x="8412480" y="2560320"/>
            <a:ext cx="3340100" cy="2616200"/>
          </a:xfrm>
          <a:prstGeom prst="rect">
            <a:avLst/>
          </a:prstGeom>
        </p:spPr>
      </p:pic>
    </p:spTree>
    <p:extLst>
      <p:ext uri="{BB962C8B-B14F-4D97-AF65-F5344CB8AC3E}">
        <p14:creationId xmlns:p14="http://schemas.microsoft.com/office/powerpoint/2010/main" val="161468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WASHINGTON</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68</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68663" y="1645920"/>
            <a:ext cx="41402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57200" y="2377440"/>
            <a:ext cx="5638800" cy="2123658"/>
          </a:xfrm>
          <a:prstGeom prst="rect">
            <a:avLst/>
          </a:prstGeom>
          <a:noFill/>
        </p:spPr>
        <p:txBody>
          <a:bodyPr wrap="square" rtlCol="0">
            <a:spAutoFit/>
          </a:bodyPr>
          <a:lstStyle/>
          <a:p>
            <a:pPr marL="228600" indent="-228600">
              <a:spcBef>
                <a:spcPts val="12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Converting to </a:t>
            </a:r>
            <a:r>
              <a:rPr lang="en-US" sz="2200" b="1" dirty="0" err="1">
                <a:solidFill>
                  <a:schemeClr val="bg1"/>
                </a:solidFill>
                <a:latin typeface="Arial" panose="020B0604020202020204" pitchFamily="34" charset="0"/>
                <a:cs typeface="Arial" panose="020B0604020202020204" pitchFamily="34" charset="0"/>
              </a:rPr>
              <a:t>Amjevita</a:t>
            </a:r>
            <a:r>
              <a:rPr lang="en-US" sz="2200" b="1" baseline="30000" dirty="0">
                <a:solidFill>
                  <a:schemeClr val="bg1"/>
                </a:solidFill>
                <a:latin typeface="Arial" panose="020B0604020202020204" pitchFamily="34" charset="0"/>
                <a:cs typeface="Arial" panose="020B0604020202020204" pitchFamily="34" charset="0"/>
              </a:rPr>
              <a:t>™</a:t>
            </a:r>
            <a:r>
              <a:rPr lang="en-US" sz="2200" b="1" dirty="0">
                <a:solidFill>
                  <a:schemeClr val="bg1"/>
                </a:solidFill>
                <a:latin typeface="Arial" panose="020B0604020202020204" pitchFamily="34" charset="0"/>
                <a:cs typeface="Arial" panose="020B0604020202020204" pitchFamily="34" charset="0"/>
              </a:rPr>
              <a:t>: </a:t>
            </a:r>
            <a:br>
              <a:rPr lang="en-US" sz="2200" b="1"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Nearly half of Alliance staff work in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pharmacies, making the region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well-positioned to leverage conversion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to </a:t>
            </a:r>
            <a:r>
              <a:rPr lang="en-US" sz="2200" dirty="0" err="1">
                <a:solidFill>
                  <a:schemeClr val="bg1"/>
                </a:solidFill>
                <a:latin typeface="Arial" panose="020B0604020202020204" pitchFamily="34" charset="0"/>
                <a:cs typeface="Arial" panose="020B0604020202020204" pitchFamily="34" charset="0"/>
              </a:rPr>
              <a:t>Amjevita</a:t>
            </a:r>
            <a:r>
              <a:rPr lang="en-US" sz="2200" baseline="30000" dirty="0">
                <a:solidFill>
                  <a:schemeClr val="bg1"/>
                </a:solidFill>
                <a:latin typeface="Arial" panose="020B0604020202020204" pitchFamily="34" charset="0"/>
                <a:cs typeface="Arial" panose="020B0604020202020204" pitchFamily="34" charset="0"/>
              </a:rPr>
              <a:t>™</a:t>
            </a:r>
            <a:r>
              <a:rPr lang="en-US" sz="2200" dirty="0">
                <a:solidFill>
                  <a:schemeClr val="bg1"/>
                </a:solidFill>
                <a:latin typeface="Arial" panose="020B0604020202020204" pitchFamily="34" charset="0"/>
                <a:cs typeface="Arial" panose="020B0604020202020204" pitchFamily="34" charset="0"/>
              </a:rPr>
              <a:t>, a cost-effective biosimilar </a:t>
            </a:r>
            <a:br>
              <a:rPr lang="en-US" sz="2200" dirty="0">
                <a:solidFill>
                  <a:schemeClr val="bg1"/>
                </a:solidFill>
                <a:latin typeface="Arial" panose="020B0604020202020204" pitchFamily="34" charset="0"/>
                <a:cs typeface="Arial" panose="020B0604020202020204" pitchFamily="34" charset="0"/>
              </a:rPr>
            </a:br>
            <a:r>
              <a:rPr lang="en-US" sz="2200" dirty="0">
                <a:solidFill>
                  <a:schemeClr val="bg1"/>
                </a:solidFill>
                <a:latin typeface="Arial" panose="020B0604020202020204" pitchFamily="34" charset="0"/>
                <a:cs typeface="Arial" panose="020B0604020202020204" pitchFamily="34" charset="0"/>
              </a:rPr>
              <a:t>approved for use in the U.S.</a:t>
            </a:r>
          </a:p>
        </p:txBody>
      </p:sp>
      <p:pic>
        <p:nvPicPr>
          <p:cNvPr id="10" name="Picture 9">
            <a:extLst>
              <a:ext uri="{FF2B5EF4-FFF2-40B4-BE49-F238E27FC236}">
                <a16:creationId xmlns:a16="http://schemas.microsoft.com/office/drawing/2014/main" id="{6154F40E-B83C-D19D-3733-9BCFC91D519C}"/>
              </a:ext>
            </a:extLst>
          </p:cNvPr>
          <p:cNvPicPr>
            <a:picLocks noChangeAspect="1"/>
          </p:cNvPicPr>
          <p:nvPr/>
        </p:nvPicPr>
        <p:blipFill>
          <a:blip r:embed="rId4"/>
          <a:srcRect/>
          <a:stretch/>
        </p:blipFill>
        <p:spPr>
          <a:xfrm>
            <a:off x="8753630" y="1545336"/>
            <a:ext cx="2995277" cy="4389120"/>
          </a:xfrm>
          <a:prstGeom prst="rect">
            <a:avLst/>
          </a:prstGeom>
        </p:spPr>
      </p:pic>
    </p:spTree>
    <p:extLst>
      <p:ext uri="{BB962C8B-B14F-4D97-AF65-F5344CB8AC3E}">
        <p14:creationId xmlns:p14="http://schemas.microsoft.com/office/powerpoint/2010/main" val="19664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DD9C-8590-CFB7-6B1B-735F4257BED0}"/>
              </a:ext>
            </a:extLst>
          </p:cNvPr>
          <p:cNvSpPr>
            <a:spLocks noGrp="1"/>
          </p:cNvSpPr>
          <p:nvPr>
            <p:ph type="title"/>
          </p:nvPr>
        </p:nvSpPr>
        <p:spPr/>
        <p:txBody>
          <a:bodyPr/>
          <a:lstStyle/>
          <a:p>
            <a:r>
              <a:rPr lang="en-US" dirty="0"/>
              <a:t>WASHINGTON</a:t>
            </a:r>
          </a:p>
        </p:txBody>
      </p:sp>
      <p:sp>
        <p:nvSpPr>
          <p:cNvPr id="3" name="Footer Placeholder 2">
            <a:extLst>
              <a:ext uri="{FF2B5EF4-FFF2-40B4-BE49-F238E27FC236}">
                <a16:creationId xmlns:a16="http://schemas.microsoft.com/office/drawing/2014/main" id="{F9B1E0A9-0EE6-E259-86A0-2E75C7D01810}"/>
              </a:ext>
            </a:extLst>
          </p:cNvPr>
          <p:cNvSpPr>
            <a:spLocks noGrp="1"/>
          </p:cNvSpPr>
          <p:nvPr>
            <p:ph type="ftr" sz="quarter" idx="3"/>
          </p:nvPr>
        </p:nvSpPr>
        <p:spPr/>
        <p:txBody>
          <a:bodyPr/>
          <a:lstStyle/>
          <a:p>
            <a:r>
              <a:rPr lang="en-US" dirty="0"/>
              <a:t>|   </a:t>
            </a:r>
            <a:r>
              <a:rPr lang="en-US" dirty="0" err="1"/>
              <a:t>LMPartnership.org</a:t>
            </a:r>
            <a:r>
              <a:rPr lang="en-US" dirty="0"/>
              <a:t>   |   </a:t>
            </a:r>
            <a:r>
              <a:rPr lang="en-US" dirty="0" err="1"/>
              <a:t>ahcunions.org</a:t>
            </a:r>
            <a:endParaRPr lang="en-US" dirty="0"/>
          </a:p>
        </p:txBody>
      </p:sp>
      <p:sp>
        <p:nvSpPr>
          <p:cNvPr id="4" name="Slide Number Placeholder 3">
            <a:extLst>
              <a:ext uri="{FF2B5EF4-FFF2-40B4-BE49-F238E27FC236}">
                <a16:creationId xmlns:a16="http://schemas.microsoft.com/office/drawing/2014/main" id="{5762D79A-A663-A758-68EB-2002381CFA0D}"/>
              </a:ext>
            </a:extLst>
          </p:cNvPr>
          <p:cNvSpPr>
            <a:spLocks noGrp="1"/>
          </p:cNvSpPr>
          <p:nvPr>
            <p:ph type="sldNum" sz="quarter" idx="4"/>
          </p:nvPr>
        </p:nvSpPr>
        <p:spPr/>
        <p:txBody>
          <a:bodyPr/>
          <a:lstStyle/>
          <a:p>
            <a:fld id="{5674D194-7E72-F347-8B45-20BD1154121B}" type="slidenum">
              <a:rPr lang="en-US" smtClean="0"/>
              <a:pPr/>
              <a:t>69</a:t>
            </a:fld>
            <a:endParaRPr lang="en-US" dirty="0"/>
          </a:p>
        </p:txBody>
      </p:sp>
      <p:pic>
        <p:nvPicPr>
          <p:cNvPr id="8" name="Picture 7">
            <a:extLst>
              <a:ext uri="{FF2B5EF4-FFF2-40B4-BE49-F238E27FC236}">
                <a16:creationId xmlns:a16="http://schemas.microsoft.com/office/drawing/2014/main" id="{C4BA154B-7CEA-9799-4062-A72180955356}"/>
              </a:ext>
            </a:extLst>
          </p:cNvPr>
          <p:cNvPicPr>
            <a:picLocks noChangeAspect="1"/>
          </p:cNvPicPr>
          <p:nvPr/>
        </p:nvPicPr>
        <p:blipFill>
          <a:blip r:embed="rId3"/>
          <a:srcRect/>
          <a:stretch/>
        </p:blipFill>
        <p:spPr>
          <a:xfrm>
            <a:off x="349609" y="2366010"/>
            <a:ext cx="3975100" cy="571500"/>
          </a:xfrm>
          <a:prstGeom prst="rect">
            <a:avLst/>
          </a:prstGeom>
        </p:spPr>
      </p:pic>
      <p:sp>
        <p:nvSpPr>
          <p:cNvPr id="7" name="TextBox 6">
            <a:extLst>
              <a:ext uri="{FF2B5EF4-FFF2-40B4-BE49-F238E27FC236}">
                <a16:creationId xmlns:a16="http://schemas.microsoft.com/office/drawing/2014/main" id="{498AE7BE-2A3E-58A4-2E65-3982E4420DA9}"/>
              </a:ext>
            </a:extLst>
          </p:cNvPr>
          <p:cNvSpPr txBox="1"/>
          <p:nvPr/>
        </p:nvSpPr>
        <p:spPr>
          <a:xfrm>
            <a:off x="457200" y="3108960"/>
            <a:ext cx="5830414" cy="1523494"/>
          </a:xfrm>
          <a:prstGeom prst="rect">
            <a:avLst/>
          </a:prstGeom>
          <a:noFill/>
        </p:spPr>
        <p:txBody>
          <a:bodyPr wrap="square" rtlCol="0">
            <a:spAutoFit/>
          </a:bodyPr>
          <a:lstStyle/>
          <a:p>
            <a:pPr marL="228600" indent="-228600">
              <a:spcBef>
                <a:spcPts val="6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Explore cost-savings opportunities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beyond the </a:t>
            </a:r>
            <a:r>
              <a:rPr lang="en-US" sz="2200" b="1" dirty="0" err="1">
                <a:solidFill>
                  <a:schemeClr val="bg1"/>
                </a:solidFill>
                <a:latin typeface="Arial" panose="020B0604020202020204" pitchFamily="34" charset="0"/>
                <a:cs typeface="Arial" panose="020B0604020202020204" pitchFamily="34" charset="0"/>
              </a:rPr>
              <a:t>Amjevita</a:t>
            </a:r>
            <a:r>
              <a:rPr lang="en-US" sz="2200" b="1" baseline="30000" dirty="0">
                <a:solidFill>
                  <a:schemeClr val="bg1"/>
                </a:solidFill>
                <a:latin typeface="Arial" panose="020B0604020202020204" pitchFamily="34" charset="0"/>
                <a:cs typeface="Arial" panose="020B0604020202020204" pitchFamily="34" charset="0"/>
              </a:rPr>
              <a:t>™</a:t>
            </a:r>
            <a:r>
              <a:rPr lang="en-US" sz="2200" b="1" dirty="0">
                <a:solidFill>
                  <a:schemeClr val="bg1"/>
                </a:solidFill>
                <a:latin typeface="Arial" panose="020B0604020202020204" pitchFamily="34" charset="0"/>
                <a:cs typeface="Arial" panose="020B0604020202020204" pitchFamily="34" charset="0"/>
              </a:rPr>
              <a:t> initiative</a:t>
            </a:r>
          </a:p>
          <a:p>
            <a:pPr marL="228600" indent="-228600">
              <a:spcBef>
                <a:spcPts val="600"/>
              </a:spcBef>
              <a:buClr>
                <a:srgbClr val="113E85"/>
              </a:buClr>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Continue efforts to nurture and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establish unit-based teams</a:t>
            </a:r>
          </a:p>
        </p:txBody>
      </p:sp>
      <p:pic>
        <p:nvPicPr>
          <p:cNvPr id="6" name="Picture 5">
            <a:extLst>
              <a:ext uri="{FF2B5EF4-FFF2-40B4-BE49-F238E27FC236}">
                <a16:creationId xmlns:a16="http://schemas.microsoft.com/office/drawing/2014/main" id="{38B7A338-FA36-46F2-8DB5-522B6D2ADA17}"/>
              </a:ext>
            </a:extLst>
          </p:cNvPr>
          <p:cNvPicPr>
            <a:picLocks noChangeAspect="1"/>
          </p:cNvPicPr>
          <p:nvPr/>
        </p:nvPicPr>
        <p:blipFill>
          <a:blip r:embed="rId4"/>
          <a:srcRect/>
          <a:stretch/>
        </p:blipFill>
        <p:spPr>
          <a:xfrm>
            <a:off x="8449978" y="2366010"/>
            <a:ext cx="2857500" cy="2857500"/>
          </a:xfrm>
          <a:prstGeom prst="rect">
            <a:avLst/>
          </a:prstGeom>
        </p:spPr>
      </p:pic>
    </p:spTree>
    <p:extLst>
      <p:ext uri="{BB962C8B-B14F-4D97-AF65-F5344CB8AC3E}">
        <p14:creationId xmlns:p14="http://schemas.microsoft.com/office/powerpoint/2010/main" val="17279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5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257AB8-E8DE-DA98-F8A5-1E4FD31DF739}"/>
              </a:ext>
            </a:extLst>
          </p:cNvPr>
          <p:cNvSpPr>
            <a:spLocks noGrp="1"/>
          </p:cNvSpPr>
          <p:nvPr>
            <p:ph type="title"/>
          </p:nvPr>
        </p:nvSpPr>
        <p:spPr>
          <a:xfrm>
            <a:off x="457200" y="2615141"/>
            <a:ext cx="5821966" cy="567796"/>
          </a:xfrm>
        </p:spPr>
        <p:txBody>
          <a:bodyPr anchor="t" anchorCtr="0">
            <a:noAutofit/>
          </a:bodyPr>
          <a:lstStyle/>
          <a:p>
            <a:r>
              <a:rPr lang="en-US" sz="4400" dirty="0"/>
              <a:t>OUR MARKETS </a:t>
            </a:r>
          </a:p>
        </p:txBody>
      </p:sp>
      <p:sp>
        <p:nvSpPr>
          <p:cNvPr id="7" name="Text Placeholder 6">
            <a:extLst>
              <a:ext uri="{FF2B5EF4-FFF2-40B4-BE49-F238E27FC236}">
                <a16:creationId xmlns:a16="http://schemas.microsoft.com/office/drawing/2014/main" id="{9F6EBE21-43F1-A3A5-0760-D8A434FC2966}"/>
              </a:ext>
            </a:extLst>
          </p:cNvPr>
          <p:cNvSpPr>
            <a:spLocks noGrp="1"/>
          </p:cNvSpPr>
          <p:nvPr>
            <p:ph type="body" idx="1"/>
          </p:nvPr>
        </p:nvSpPr>
        <p:spPr>
          <a:xfrm>
            <a:off x="457199" y="3429000"/>
            <a:ext cx="4572001" cy="1500187"/>
          </a:xfrm>
        </p:spPr>
        <p:txBody>
          <a:bodyPr>
            <a:normAutofit/>
          </a:bodyPr>
          <a:lstStyle/>
          <a:p>
            <a:pPr>
              <a:lnSpc>
                <a:spcPct val="100000"/>
              </a:lnSpc>
            </a:pPr>
            <a:r>
              <a:rPr lang="en-US" b="1" dirty="0">
                <a:solidFill>
                  <a:schemeClr val="bg1"/>
                </a:solidFill>
              </a:rPr>
              <a:t>Driving Innovation in Affordability, Attendance, Quality, Safety and Service</a:t>
            </a:r>
          </a:p>
        </p:txBody>
      </p:sp>
      <p:sp>
        <p:nvSpPr>
          <p:cNvPr id="4" name="Footer Placeholder 3">
            <a:extLst>
              <a:ext uri="{FF2B5EF4-FFF2-40B4-BE49-F238E27FC236}">
                <a16:creationId xmlns:a16="http://schemas.microsoft.com/office/drawing/2014/main" id="{A171B5AB-AA04-56BE-8501-8BD09A747EB6}"/>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4513DA27-8A96-9796-2961-487853351E5C}"/>
              </a:ext>
            </a:extLst>
          </p:cNvPr>
          <p:cNvSpPr>
            <a:spLocks noGrp="1"/>
          </p:cNvSpPr>
          <p:nvPr>
            <p:ph type="sldNum" sz="quarter" idx="4"/>
          </p:nvPr>
        </p:nvSpPr>
        <p:spPr/>
        <p:txBody>
          <a:bodyPr/>
          <a:lstStyle/>
          <a:p>
            <a:fld id="{5674D194-7E72-F347-8B45-20BD1154121B}" type="slidenum">
              <a:rPr lang="en-US" smtClean="0"/>
              <a:pPr/>
              <a:t>7</a:t>
            </a:fld>
            <a:endParaRPr lang="en-US" dirty="0"/>
          </a:p>
        </p:txBody>
      </p:sp>
    </p:spTree>
    <p:extLst>
      <p:ext uri="{BB962C8B-B14F-4D97-AF65-F5344CB8AC3E}">
        <p14:creationId xmlns:p14="http://schemas.microsoft.com/office/powerpoint/2010/main" val="2752124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15B2A-6EFD-9841-B2E6-0C1DEBFCA69F}"/>
              </a:ext>
            </a:extLst>
          </p:cNvPr>
          <p:cNvSpPr>
            <a:spLocks noGrp="1"/>
          </p:cNvSpPr>
          <p:nvPr>
            <p:ph type="title"/>
          </p:nvPr>
        </p:nvSpPr>
        <p:spPr>
          <a:xfrm>
            <a:off x="419100" y="2103120"/>
            <a:ext cx="6312626" cy="1919151"/>
          </a:xfrm>
        </p:spPr>
        <p:txBody>
          <a:bodyPr/>
          <a:lstStyle/>
          <a:p>
            <a:pPr>
              <a:lnSpc>
                <a:spcPct val="80000"/>
              </a:lnSpc>
            </a:pPr>
            <a:r>
              <a:rPr lang="en-US" dirty="0">
                <a:solidFill>
                  <a:srgbClr val="00ABC8"/>
                </a:solidFill>
              </a:rPr>
              <a:t>2023</a:t>
            </a:r>
            <a:r>
              <a:rPr lang="en-US" dirty="0"/>
              <a:t> </a:t>
            </a:r>
            <a:br>
              <a:rPr lang="en-US" dirty="0"/>
            </a:br>
            <a:r>
              <a:rPr lang="en-US" dirty="0"/>
              <a:t>YEAR-END </a:t>
            </a:r>
            <a:br>
              <a:rPr lang="en-US" dirty="0"/>
            </a:br>
            <a:r>
              <a:rPr lang="en-US" dirty="0"/>
              <a:t>REPORT</a:t>
            </a:r>
          </a:p>
        </p:txBody>
      </p:sp>
      <p:sp>
        <p:nvSpPr>
          <p:cNvPr id="3" name="Text Placeholder 2">
            <a:extLst>
              <a:ext uri="{FF2B5EF4-FFF2-40B4-BE49-F238E27FC236}">
                <a16:creationId xmlns:a16="http://schemas.microsoft.com/office/drawing/2014/main" id="{CE9E8911-54C7-534E-B84E-74CA4AB62E32}"/>
              </a:ext>
            </a:extLst>
          </p:cNvPr>
          <p:cNvSpPr>
            <a:spLocks noGrp="1"/>
          </p:cNvSpPr>
          <p:nvPr>
            <p:ph type="body" sz="quarter" idx="10"/>
          </p:nvPr>
        </p:nvSpPr>
        <p:spPr>
          <a:xfrm>
            <a:off x="419100" y="3657600"/>
            <a:ext cx="3657600" cy="1457671"/>
          </a:xfrm>
        </p:spPr>
        <p:txBody>
          <a:bodyPr>
            <a:normAutofit/>
          </a:bodyPr>
          <a:lstStyle/>
          <a:p>
            <a:r>
              <a:rPr lang="en-US" dirty="0"/>
              <a:t>National Affordability and Competitiveness Task Force </a:t>
            </a:r>
          </a:p>
        </p:txBody>
      </p:sp>
      <p:sp>
        <p:nvSpPr>
          <p:cNvPr id="4" name="Text Placeholder 3">
            <a:extLst>
              <a:ext uri="{FF2B5EF4-FFF2-40B4-BE49-F238E27FC236}">
                <a16:creationId xmlns:a16="http://schemas.microsoft.com/office/drawing/2014/main" id="{A4F33368-B3B2-534E-ABA8-53619EB5BFE4}"/>
              </a:ext>
            </a:extLst>
          </p:cNvPr>
          <p:cNvSpPr>
            <a:spLocks noGrp="1"/>
          </p:cNvSpPr>
          <p:nvPr>
            <p:ph type="body" sz="quarter" idx="11"/>
          </p:nvPr>
        </p:nvSpPr>
        <p:spPr/>
        <p:txBody>
          <a:bodyPr>
            <a:normAutofit fontScale="92500" lnSpcReduction="20000"/>
          </a:bodyPr>
          <a:lstStyle/>
          <a:p>
            <a:r>
              <a:rPr lang="en-US" dirty="0"/>
              <a:t>MARCH 2024</a:t>
            </a:r>
          </a:p>
        </p:txBody>
      </p:sp>
    </p:spTree>
    <p:extLst>
      <p:ext uri="{BB962C8B-B14F-4D97-AF65-F5344CB8AC3E}">
        <p14:creationId xmlns:p14="http://schemas.microsoft.com/office/powerpoint/2010/main" val="400764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636A45-E010-4018-ED11-A6580817E88B}"/>
              </a:ext>
            </a:extLst>
          </p:cNvPr>
          <p:cNvSpPr/>
          <p:nvPr/>
        </p:nvSpPr>
        <p:spPr>
          <a:xfrm>
            <a:off x="6214714" y="914400"/>
            <a:ext cx="5486400" cy="5212080"/>
          </a:xfrm>
          <a:prstGeom prst="rect">
            <a:avLst/>
          </a:prstGeom>
          <a:solidFill>
            <a:srgbClr val="00ABC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E875BC-1F02-1DBC-9D92-B520A0568A61}"/>
              </a:ext>
            </a:extLst>
          </p:cNvPr>
          <p:cNvSpPr/>
          <p:nvPr/>
        </p:nvSpPr>
        <p:spPr>
          <a:xfrm>
            <a:off x="457199" y="914400"/>
            <a:ext cx="5486400" cy="5212080"/>
          </a:xfrm>
          <a:prstGeom prst="rect">
            <a:avLst/>
          </a:prstGeom>
          <a:solidFill>
            <a:srgbClr val="00ABC8">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92FFA-E10E-D346-A87A-A73998056E24}"/>
              </a:ext>
            </a:extLst>
          </p:cNvPr>
          <p:cNvSpPr>
            <a:spLocks noGrp="1"/>
          </p:cNvSpPr>
          <p:nvPr>
            <p:ph type="title"/>
          </p:nvPr>
        </p:nvSpPr>
        <p:spPr/>
        <p:txBody>
          <a:bodyPr/>
          <a:lstStyle/>
          <a:p>
            <a:r>
              <a:rPr lang="en-US" dirty="0"/>
              <a:t>OUR MARKETS: By the Numbers </a:t>
            </a:r>
          </a:p>
        </p:txBody>
      </p:sp>
      <p:sp>
        <p:nvSpPr>
          <p:cNvPr id="4" name="Footer Placeholder 3">
            <a:extLst>
              <a:ext uri="{FF2B5EF4-FFF2-40B4-BE49-F238E27FC236}">
                <a16:creationId xmlns:a16="http://schemas.microsoft.com/office/drawing/2014/main" id="{DA402EA4-0E4A-294D-B0DD-1B927A29A136}"/>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381742BF-247A-784F-9710-4448210A9614}"/>
              </a:ext>
            </a:extLst>
          </p:cNvPr>
          <p:cNvSpPr>
            <a:spLocks noGrp="1"/>
          </p:cNvSpPr>
          <p:nvPr>
            <p:ph type="sldNum" sz="quarter" idx="4"/>
          </p:nvPr>
        </p:nvSpPr>
        <p:spPr/>
        <p:txBody>
          <a:bodyPr/>
          <a:lstStyle/>
          <a:p>
            <a:fld id="{5674D194-7E72-F347-8B45-20BD1154121B}" type="slidenum">
              <a:rPr lang="en-US" smtClean="0"/>
              <a:pPr/>
              <a:t>8</a:t>
            </a:fld>
            <a:endParaRPr lang="en-US" dirty="0"/>
          </a:p>
        </p:txBody>
      </p:sp>
      <p:pic>
        <p:nvPicPr>
          <p:cNvPr id="13" name="Picture 12">
            <a:extLst>
              <a:ext uri="{FF2B5EF4-FFF2-40B4-BE49-F238E27FC236}">
                <a16:creationId xmlns:a16="http://schemas.microsoft.com/office/drawing/2014/main" id="{01739FB6-5977-64BB-C02B-3E00282053DC}"/>
              </a:ext>
            </a:extLst>
          </p:cNvPr>
          <p:cNvPicPr>
            <a:picLocks noChangeAspect="1"/>
          </p:cNvPicPr>
          <p:nvPr/>
        </p:nvPicPr>
        <p:blipFill>
          <a:blip r:embed="rId3"/>
          <a:srcRect/>
          <a:stretch/>
        </p:blipFill>
        <p:spPr>
          <a:xfrm>
            <a:off x="1142999" y="1234440"/>
            <a:ext cx="4114800" cy="4267200"/>
          </a:xfrm>
          <a:prstGeom prst="rect">
            <a:avLst/>
          </a:prstGeom>
        </p:spPr>
      </p:pic>
      <p:pic>
        <p:nvPicPr>
          <p:cNvPr id="14" name="Picture 13">
            <a:extLst>
              <a:ext uri="{FF2B5EF4-FFF2-40B4-BE49-F238E27FC236}">
                <a16:creationId xmlns:a16="http://schemas.microsoft.com/office/drawing/2014/main" id="{DF53D457-C6DE-D2C8-06D6-AA0842C838EF}"/>
              </a:ext>
            </a:extLst>
          </p:cNvPr>
          <p:cNvPicPr>
            <a:picLocks noChangeAspect="1"/>
          </p:cNvPicPr>
          <p:nvPr/>
        </p:nvPicPr>
        <p:blipFill>
          <a:blip r:embed="rId4"/>
          <a:srcRect/>
          <a:stretch/>
        </p:blipFill>
        <p:spPr>
          <a:xfrm>
            <a:off x="6450744" y="1234440"/>
            <a:ext cx="5003800" cy="4775200"/>
          </a:xfrm>
          <a:prstGeom prst="rect">
            <a:avLst/>
          </a:prstGeom>
        </p:spPr>
      </p:pic>
      <p:pic>
        <p:nvPicPr>
          <p:cNvPr id="18" name="Picture 17">
            <a:extLst>
              <a:ext uri="{FF2B5EF4-FFF2-40B4-BE49-F238E27FC236}">
                <a16:creationId xmlns:a16="http://schemas.microsoft.com/office/drawing/2014/main" id="{C64771D3-133F-C27A-FA38-FA7DD3A138BB}"/>
              </a:ext>
            </a:extLst>
          </p:cNvPr>
          <p:cNvPicPr>
            <a:picLocks noChangeAspect="1"/>
          </p:cNvPicPr>
          <p:nvPr/>
        </p:nvPicPr>
        <p:blipFill>
          <a:blip r:embed="rId5"/>
          <a:stretch>
            <a:fillRect/>
          </a:stretch>
        </p:blipFill>
        <p:spPr>
          <a:xfrm>
            <a:off x="2880360" y="3206537"/>
            <a:ext cx="609600" cy="508000"/>
          </a:xfrm>
          <a:prstGeom prst="rect">
            <a:avLst/>
          </a:prstGeom>
        </p:spPr>
      </p:pic>
      <p:pic>
        <p:nvPicPr>
          <p:cNvPr id="20" name="Picture 19">
            <a:extLst>
              <a:ext uri="{FF2B5EF4-FFF2-40B4-BE49-F238E27FC236}">
                <a16:creationId xmlns:a16="http://schemas.microsoft.com/office/drawing/2014/main" id="{C060A7C3-BC38-4DFB-1CEB-012AA38C5A51}"/>
              </a:ext>
            </a:extLst>
          </p:cNvPr>
          <p:cNvPicPr>
            <a:picLocks noChangeAspect="1"/>
          </p:cNvPicPr>
          <p:nvPr/>
        </p:nvPicPr>
        <p:blipFill>
          <a:blip r:embed="rId6"/>
          <a:srcRect/>
          <a:stretch/>
        </p:blipFill>
        <p:spPr>
          <a:xfrm>
            <a:off x="4046681" y="2125136"/>
            <a:ext cx="1066800" cy="914400"/>
          </a:xfrm>
          <a:prstGeom prst="rect">
            <a:avLst/>
          </a:prstGeom>
        </p:spPr>
      </p:pic>
      <p:pic>
        <p:nvPicPr>
          <p:cNvPr id="22" name="Picture 21">
            <a:extLst>
              <a:ext uri="{FF2B5EF4-FFF2-40B4-BE49-F238E27FC236}">
                <a16:creationId xmlns:a16="http://schemas.microsoft.com/office/drawing/2014/main" id="{FD314A55-6D4A-2364-9A8F-808B96712553}"/>
              </a:ext>
            </a:extLst>
          </p:cNvPr>
          <p:cNvPicPr>
            <a:picLocks/>
          </p:cNvPicPr>
          <p:nvPr/>
        </p:nvPicPr>
        <p:blipFill>
          <a:blip r:embed="rId7"/>
          <a:srcRect/>
          <a:stretch/>
        </p:blipFill>
        <p:spPr>
          <a:xfrm>
            <a:off x="7738937" y="2595460"/>
            <a:ext cx="3328416" cy="2832100"/>
          </a:xfrm>
          <a:prstGeom prst="rect">
            <a:avLst/>
          </a:prstGeom>
        </p:spPr>
      </p:pic>
      <p:pic>
        <p:nvPicPr>
          <p:cNvPr id="24" name="Picture 23">
            <a:extLst>
              <a:ext uri="{FF2B5EF4-FFF2-40B4-BE49-F238E27FC236}">
                <a16:creationId xmlns:a16="http://schemas.microsoft.com/office/drawing/2014/main" id="{C5FC2B6C-835A-E1DD-6D59-69B2ADA9B0F2}"/>
              </a:ext>
            </a:extLst>
          </p:cNvPr>
          <p:cNvPicPr>
            <a:picLocks/>
          </p:cNvPicPr>
          <p:nvPr/>
        </p:nvPicPr>
        <p:blipFill>
          <a:blip r:embed="rId8"/>
          <a:srcRect/>
          <a:stretch/>
        </p:blipFill>
        <p:spPr>
          <a:xfrm>
            <a:off x="7930660" y="2201760"/>
            <a:ext cx="3328416" cy="3225800"/>
          </a:xfrm>
          <a:prstGeom prst="rect">
            <a:avLst/>
          </a:prstGeom>
        </p:spPr>
      </p:pic>
      <p:sp>
        <p:nvSpPr>
          <p:cNvPr id="25" name="Rectangle 24">
            <a:extLst>
              <a:ext uri="{FF2B5EF4-FFF2-40B4-BE49-F238E27FC236}">
                <a16:creationId xmlns:a16="http://schemas.microsoft.com/office/drawing/2014/main" id="{420589D6-8FCD-7996-C448-A689DD3EC245}"/>
              </a:ext>
            </a:extLst>
          </p:cNvPr>
          <p:cNvSpPr/>
          <p:nvPr/>
        </p:nvSpPr>
        <p:spPr>
          <a:xfrm>
            <a:off x="2478133" y="3298462"/>
            <a:ext cx="306977" cy="2148840"/>
          </a:xfrm>
          <a:prstGeom prst="rect">
            <a:avLst/>
          </a:prstGeom>
          <a:solidFill>
            <a:srgbClr val="0D4B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48CB3EA-C08A-E985-42A1-2503C3FC4E79}"/>
              </a:ext>
            </a:extLst>
          </p:cNvPr>
          <p:cNvSpPr/>
          <p:nvPr/>
        </p:nvSpPr>
        <p:spPr>
          <a:xfrm>
            <a:off x="3647502" y="2339082"/>
            <a:ext cx="306977" cy="3108219"/>
          </a:xfrm>
          <a:prstGeom prst="rect">
            <a:avLst/>
          </a:prstGeom>
          <a:solidFill>
            <a:srgbClr val="4BA9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8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22" presetClass="entr" presetSubtype="4" fill="hold" grpId="0" nodeType="after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par>
                          <p:cTn id="20" fill="hold">
                            <p:stCondLst>
                              <p:cond delay="2500"/>
                            </p:stCondLst>
                            <p:childTnLst>
                              <p:par>
                                <p:cTn id="21" presetID="23" presetClass="entr" presetSubtype="16" fill="hold" nodeType="afterEffect">
                                  <p:stCondLst>
                                    <p:cond delay="50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childTnLst>
                                </p:cTn>
                              </p:par>
                            </p:childTnLst>
                          </p:cTn>
                        </p:par>
                        <p:par>
                          <p:cTn id="25" fill="hold">
                            <p:stCondLst>
                              <p:cond delay="3500"/>
                            </p:stCondLst>
                            <p:childTnLst>
                              <p:par>
                                <p:cTn id="26" presetID="10" presetClass="entr" presetSubtype="0" fill="hold" nodeType="afterEffect">
                                  <p:stCondLst>
                                    <p:cond delay="5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4500"/>
                            </p:stCondLst>
                            <p:childTnLst>
                              <p:par>
                                <p:cTn id="30" presetID="22" presetClass="entr" presetSubtype="4" fill="hold" nodeType="afterEffect">
                                  <p:stCondLst>
                                    <p:cond delay="50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1000"/>
                                        <p:tgtEl>
                                          <p:spTgt spid="22"/>
                                        </p:tgtEl>
                                      </p:cBhvr>
                                    </p:animEffect>
                                  </p:childTnLst>
                                </p:cTn>
                              </p:par>
                            </p:childTnLst>
                          </p:cTn>
                        </p:par>
                        <p:par>
                          <p:cTn id="33" fill="hold">
                            <p:stCondLst>
                              <p:cond delay="6000"/>
                            </p:stCondLst>
                            <p:childTnLst>
                              <p:par>
                                <p:cTn id="34" presetID="22" presetClass="entr" presetSubtype="4" fill="hold" nodeType="afterEffect">
                                  <p:stCondLst>
                                    <p:cond delay="50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DE7B0-356D-82A4-D7FE-B1D3F7C1E079}"/>
              </a:ext>
            </a:extLst>
          </p:cNvPr>
          <p:cNvSpPr>
            <a:spLocks noGrp="1"/>
          </p:cNvSpPr>
          <p:nvPr>
            <p:ph type="title"/>
          </p:nvPr>
        </p:nvSpPr>
        <p:spPr/>
        <p:txBody>
          <a:bodyPr>
            <a:normAutofit/>
          </a:bodyPr>
          <a:lstStyle/>
          <a:p>
            <a:r>
              <a:rPr lang="en-US" sz="2750" dirty="0"/>
              <a:t>OUR MARKETS: Avenues to Success</a:t>
            </a:r>
          </a:p>
        </p:txBody>
      </p:sp>
      <p:sp>
        <p:nvSpPr>
          <p:cNvPr id="3" name="Content Placeholder 2">
            <a:extLst>
              <a:ext uri="{FF2B5EF4-FFF2-40B4-BE49-F238E27FC236}">
                <a16:creationId xmlns:a16="http://schemas.microsoft.com/office/drawing/2014/main" id="{428C542E-7127-FBA5-299B-E6200C9E9E54}"/>
              </a:ext>
            </a:extLst>
          </p:cNvPr>
          <p:cNvSpPr>
            <a:spLocks noGrp="1"/>
          </p:cNvSpPr>
          <p:nvPr>
            <p:ph idx="1"/>
          </p:nvPr>
        </p:nvSpPr>
        <p:spPr>
          <a:xfrm>
            <a:off x="487680" y="1371600"/>
            <a:ext cx="3200400" cy="3604292"/>
          </a:xfrm>
        </p:spPr>
        <p:txBody>
          <a:bodyPr>
            <a:noAutofit/>
          </a:bodyPr>
          <a:lstStyle/>
          <a:p>
            <a:pPr marL="0" indent="0">
              <a:spcAft>
                <a:spcPts val="600"/>
              </a:spcAft>
              <a:buNone/>
            </a:pPr>
            <a:r>
              <a:rPr lang="en-US" b="1" dirty="0">
                <a:solidFill>
                  <a:srgbClr val="4BA950"/>
                </a:solidFill>
                <a:latin typeface="Arial Black" panose="020B0604020202020204" pitchFamily="34" charset="0"/>
                <a:cs typeface="Arial Black" panose="020B0604020202020204" pitchFamily="34" charset="0"/>
              </a:rPr>
              <a:t>SEIZING OPPORTUNITY </a:t>
            </a:r>
          </a:p>
          <a:p>
            <a:pPr>
              <a:spcAft>
                <a:spcPts val="600"/>
              </a:spcAft>
            </a:pPr>
            <a:r>
              <a:rPr lang="en-US" sz="2200" dirty="0">
                <a:solidFill>
                  <a:srgbClr val="113E85"/>
                </a:solidFill>
              </a:rPr>
              <a:t>Reducing external COVID-19 testing </a:t>
            </a:r>
            <a:r>
              <a:rPr lang="en-US" sz="2200" b="1" dirty="0">
                <a:solidFill>
                  <a:srgbClr val="00ABC8"/>
                </a:solidFill>
              </a:rPr>
              <a:t>$27.7M savings</a:t>
            </a:r>
            <a:endParaRPr lang="en-US" sz="2200" dirty="0">
              <a:solidFill>
                <a:srgbClr val="113E85"/>
              </a:solidFill>
            </a:endParaRPr>
          </a:p>
          <a:p>
            <a:pPr>
              <a:spcAft>
                <a:spcPts val="600"/>
              </a:spcAft>
            </a:pPr>
            <a:r>
              <a:rPr lang="en-US" sz="2200" dirty="0">
                <a:solidFill>
                  <a:srgbClr val="113E85"/>
                </a:solidFill>
              </a:rPr>
              <a:t>Converting from Humira</a:t>
            </a:r>
            <a:r>
              <a:rPr lang="en-US" sz="2200" baseline="30000" dirty="0">
                <a:solidFill>
                  <a:srgbClr val="113E85"/>
                </a:solidFill>
              </a:rPr>
              <a:t>®</a:t>
            </a:r>
            <a:r>
              <a:rPr lang="en-US" sz="2200" dirty="0">
                <a:solidFill>
                  <a:srgbClr val="113E85"/>
                </a:solidFill>
              </a:rPr>
              <a:t> to </a:t>
            </a:r>
            <a:r>
              <a:rPr lang="en-US" sz="2200" dirty="0" err="1">
                <a:solidFill>
                  <a:srgbClr val="113E85"/>
                </a:solidFill>
              </a:rPr>
              <a:t>Amjevita</a:t>
            </a:r>
            <a:r>
              <a:rPr lang="en-US" sz="2200" baseline="30000" dirty="0">
                <a:solidFill>
                  <a:srgbClr val="113E85"/>
                </a:solidFill>
              </a:rPr>
              <a:t>™</a:t>
            </a:r>
            <a:r>
              <a:rPr lang="en-US" sz="2200" dirty="0">
                <a:solidFill>
                  <a:srgbClr val="113E85"/>
                </a:solidFill>
              </a:rPr>
              <a:t> </a:t>
            </a:r>
            <a:br>
              <a:rPr lang="en-US" sz="2200" dirty="0">
                <a:solidFill>
                  <a:srgbClr val="113E85"/>
                </a:solidFill>
              </a:rPr>
            </a:br>
            <a:r>
              <a:rPr lang="en-US" sz="2200" b="1" dirty="0">
                <a:solidFill>
                  <a:srgbClr val="00ABC8"/>
                </a:solidFill>
              </a:rPr>
              <a:t>$16.4M savings</a:t>
            </a:r>
          </a:p>
        </p:txBody>
      </p:sp>
      <p:sp>
        <p:nvSpPr>
          <p:cNvPr id="4" name="Footer Placeholder 3">
            <a:extLst>
              <a:ext uri="{FF2B5EF4-FFF2-40B4-BE49-F238E27FC236}">
                <a16:creationId xmlns:a16="http://schemas.microsoft.com/office/drawing/2014/main" id="{38AD6B5A-3326-C942-9A93-85810F99D40E}"/>
              </a:ext>
            </a:extLst>
          </p:cNvPr>
          <p:cNvSpPr>
            <a:spLocks noGrp="1"/>
          </p:cNvSpPr>
          <p:nvPr>
            <p:ph type="ftr" sz="quarter" idx="3"/>
          </p:nvPr>
        </p:nvSpPr>
        <p:spPr/>
        <p:txBody>
          <a:bodyPr/>
          <a:lstStyle/>
          <a:p>
            <a:r>
              <a:rPr lang="en-US"/>
              <a:t>|   LMPartnership.org   |   ahcunions.org</a:t>
            </a:r>
            <a:endParaRPr lang="en-US" dirty="0"/>
          </a:p>
        </p:txBody>
      </p:sp>
      <p:sp>
        <p:nvSpPr>
          <p:cNvPr id="5" name="Slide Number Placeholder 4">
            <a:extLst>
              <a:ext uri="{FF2B5EF4-FFF2-40B4-BE49-F238E27FC236}">
                <a16:creationId xmlns:a16="http://schemas.microsoft.com/office/drawing/2014/main" id="{7800F3DF-0D24-1EAE-74B2-4406A898C5E0}"/>
              </a:ext>
            </a:extLst>
          </p:cNvPr>
          <p:cNvSpPr>
            <a:spLocks noGrp="1"/>
          </p:cNvSpPr>
          <p:nvPr>
            <p:ph type="sldNum" sz="quarter" idx="4"/>
          </p:nvPr>
        </p:nvSpPr>
        <p:spPr/>
        <p:txBody>
          <a:bodyPr/>
          <a:lstStyle/>
          <a:p>
            <a:fld id="{5674D194-7E72-F347-8B45-20BD1154121B}" type="slidenum">
              <a:rPr lang="en-US" smtClean="0"/>
              <a:pPr/>
              <a:t>9</a:t>
            </a:fld>
            <a:endParaRPr lang="en-US" dirty="0"/>
          </a:p>
        </p:txBody>
      </p:sp>
      <p:sp>
        <p:nvSpPr>
          <p:cNvPr id="8" name="Content Placeholder 2">
            <a:extLst>
              <a:ext uri="{FF2B5EF4-FFF2-40B4-BE49-F238E27FC236}">
                <a16:creationId xmlns:a16="http://schemas.microsoft.com/office/drawing/2014/main" id="{19D3E3D9-874C-1BA1-5CAC-6F6B8A4AF531}"/>
              </a:ext>
            </a:extLst>
          </p:cNvPr>
          <p:cNvSpPr txBox="1">
            <a:spLocks/>
          </p:cNvSpPr>
          <p:nvPr/>
        </p:nvSpPr>
        <p:spPr>
          <a:xfrm>
            <a:off x="4485802" y="1371600"/>
            <a:ext cx="3200400" cy="54667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D4C8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D4C8F"/>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D4C8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D4C8F"/>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D4C8F"/>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b="1" dirty="0">
                <a:solidFill>
                  <a:srgbClr val="4BA950"/>
                </a:solidFill>
                <a:latin typeface="Arial Black" panose="020B0604020202020204" pitchFamily="34" charset="0"/>
                <a:cs typeface="Arial Black" panose="020B0604020202020204" pitchFamily="34" charset="0"/>
              </a:rPr>
              <a:t>PRIORITIZING QUALITY OUTCOMES</a:t>
            </a:r>
          </a:p>
          <a:p>
            <a:pPr>
              <a:spcAft>
                <a:spcPts val="600"/>
              </a:spcAft>
            </a:pPr>
            <a:r>
              <a:rPr lang="en-US" sz="2200" b="1" dirty="0">
                <a:solidFill>
                  <a:srgbClr val="113E85"/>
                </a:solidFill>
              </a:rPr>
              <a:t>Mid-Atlantic States: </a:t>
            </a:r>
            <a:r>
              <a:rPr lang="en-US" sz="2200" dirty="0">
                <a:solidFill>
                  <a:srgbClr val="113E85"/>
                </a:solidFill>
              </a:rPr>
              <a:t>Embedding patient-care coordinators in urgent care </a:t>
            </a:r>
            <a:br>
              <a:rPr lang="en-US" sz="2200" dirty="0">
                <a:solidFill>
                  <a:srgbClr val="113E85"/>
                </a:solidFill>
              </a:rPr>
            </a:br>
            <a:r>
              <a:rPr lang="en-US" sz="2200" b="1" dirty="0">
                <a:solidFill>
                  <a:srgbClr val="00ABC8"/>
                </a:solidFill>
              </a:rPr>
              <a:t>$3.1M savings</a:t>
            </a:r>
          </a:p>
          <a:p>
            <a:pPr>
              <a:spcAft>
                <a:spcPts val="600"/>
              </a:spcAft>
            </a:pPr>
            <a:r>
              <a:rPr lang="en-US" sz="2200" b="1" dirty="0">
                <a:solidFill>
                  <a:srgbClr val="113E85"/>
                </a:solidFill>
              </a:rPr>
              <a:t>Northwest: </a:t>
            </a:r>
            <a:r>
              <a:rPr lang="en-US" sz="2200" dirty="0">
                <a:solidFill>
                  <a:srgbClr val="113E85"/>
                </a:solidFill>
              </a:rPr>
              <a:t>Repatriating members from out-of-network emergency care </a:t>
            </a:r>
            <a:br>
              <a:rPr lang="en-US" sz="2200" dirty="0">
                <a:solidFill>
                  <a:srgbClr val="113E85"/>
                </a:solidFill>
              </a:rPr>
            </a:br>
            <a:r>
              <a:rPr lang="en-US" sz="2200" b="1" dirty="0">
                <a:solidFill>
                  <a:srgbClr val="00ABC8"/>
                </a:solidFill>
              </a:rPr>
              <a:t>$1.1M savings</a:t>
            </a:r>
          </a:p>
        </p:txBody>
      </p:sp>
      <p:sp>
        <p:nvSpPr>
          <p:cNvPr id="9" name="Content Placeholder 2">
            <a:extLst>
              <a:ext uri="{FF2B5EF4-FFF2-40B4-BE49-F238E27FC236}">
                <a16:creationId xmlns:a16="http://schemas.microsoft.com/office/drawing/2014/main" id="{345FA2F9-1369-FB37-0636-318B1DD87BA1}"/>
              </a:ext>
            </a:extLst>
          </p:cNvPr>
          <p:cNvSpPr txBox="1">
            <a:spLocks/>
          </p:cNvSpPr>
          <p:nvPr/>
        </p:nvSpPr>
        <p:spPr>
          <a:xfrm>
            <a:off x="8483924" y="1371600"/>
            <a:ext cx="3200400" cy="36042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D4C8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D4C8F"/>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D4C8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D4C8F"/>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D4C8F"/>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b="1" dirty="0">
                <a:solidFill>
                  <a:srgbClr val="4BA950"/>
                </a:solidFill>
                <a:latin typeface="Arial Black" panose="020B0604020202020204" pitchFamily="34" charset="0"/>
                <a:cs typeface="Arial Black" panose="020B0604020202020204" pitchFamily="34" charset="0"/>
              </a:rPr>
              <a:t>INNOVATING FROM THE FRONTLINE </a:t>
            </a:r>
          </a:p>
          <a:p>
            <a:pPr>
              <a:spcAft>
                <a:spcPts val="600"/>
              </a:spcAft>
            </a:pPr>
            <a:r>
              <a:rPr lang="en-US" sz="2200" dirty="0">
                <a:solidFill>
                  <a:srgbClr val="113E85"/>
                </a:solidFill>
              </a:rPr>
              <a:t>Unit-based </a:t>
            </a:r>
            <a:br>
              <a:rPr lang="en-US" sz="2200" dirty="0">
                <a:solidFill>
                  <a:srgbClr val="113E85"/>
                </a:solidFill>
              </a:rPr>
            </a:br>
            <a:r>
              <a:rPr lang="en-US" sz="2200" dirty="0">
                <a:solidFill>
                  <a:srgbClr val="113E85"/>
                </a:solidFill>
              </a:rPr>
              <a:t>team projects </a:t>
            </a:r>
            <a:br>
              <a:rPr lang="en-US" sz="2200" b="1" dirty="0">
                <a:solidFill>
                  <a:srgbClr val="113E85"/>
                </a:solidFill>
              </a:rPr>
            </a:br>
            <a:r>
              <a:rPr lang="en-US" sz="2200" b="1" dirty="0">
                <a:solidFill>
                  <a:srgbClr val="00ABC8"/>
                </a:solidFill>
                <a:sym typeface="Symbol" panose="05050102010706020507" pitchFamily="18" charset="2"/>
              </a:rPr>
              <a:t>More than </a:t>
            </a:r>
            <a:br>
              <a:rPr lang="en-US" sz="2200" b="1" dirty="0">
                <a:solidFill>
                  <a:srgbClr val="00ABC8"/>
                </a:solidFill>
                <a:sym typeface="Symbol" panose="05050102010706020507" pitchFamily="18" charset="2"/>
              </a:rPr>
            </a:br>
            <a:r>
              <a:rPr lang="en-US" sz="2200" b="1" dirty="0">
                <a:solidFill>
                  <a:srgbClr val="00ABC8"/>
                </a:solidFill>
                <a:sym typeface="Symbol" panose="05050102010706020507" pitchFamily="18" charset="2"/>
              </a:rPr>
              <a:t>$41M savings</a:t>
            </a:r>
            <a:endParaRPr lang="en-US" sz="2200" b="1" dirty="0">
              <a:solidFill>
                <a:srgbClr val="00ABC8"/>
              </a:solidFill>
            </a:endParaRPr>
          </a:p>
        </p:txBody>
      </p:sp>
      <p:cxnSp>
        <p:nvCxnSpPr>
          <p:cNvPr id="11" name="Straight Connector 10">
            <a:extLst>
              <a:ext uri="{FF2B5EF4-FFF2-40B4-BE49-F238E27FC236}">
                <a16:creationId xmlns:a16="http://schemas.microsoft.com/office/drawing/2014/main" id="{161521DC-56C1-A354-5263-65684FCE4D84}"/>
              </a:ext>
            </a:extLst>
          </p:cNvPr>
          <p:cNvCxnSpPr/>
          <p:nvPr/>
        </p:nvCxnSpPr>
        <p:spPr>
          <a:xfrm>
            <a:off x="4086941" y="914400"/>
            <a:ext cx="0" cy="5149516"/>
          </a:xfrm>
          <a:prstGeom prst="line">
            <a:avLst/>
          </a:prstGeom>
          <a:ln w="19050">
            <a:solidFill>
              <a:srgbClr val="4BA9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5DFF075-E32D-E690-353D-54A710B6ED08}"/>
              </a:ext>
            </a:extLst>
          </p:cNvPr>
          <p:cNvCxnSpPr/>
          <p:nvPr/>
        </p:nvCxnSpPr>
        <p:spPr>
          <a:xfrm>
            <a:off x="8085063" y="914400"/>
            <a:ext cx="0" cy="5149516"/>
          </a:xfrm>
          <a:prstGeom prst="line">
            <a:avLst/>
          </a:prstGeom>
          <a:ln w="19050">
            <a:solidFill>
              <a:srgbClr val="4BA9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06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otalTime>23602</TotalTime>
  <Words>12187</Words>
  <Application>Microsoft Macintosh PowerPoint</Application>
  <PresentationFormat>Widescreen</PresentationFormat>
  <Paragraphs>752</Paragraphs>
  <Slides>70</Slides>
  <Notes>70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-apple-system</vt:lpstr>
      <vt:lpstr>Aptos</vt:lpstr>
      <vt:lpstr>Arial</vt:lpstr>
      <vt:lpstr>Arial Black</vt:lpstr>
      <vt:lpstr>Arial Narrow</vt:lpstr>
      <vt:lpstr>Calibri</vt:lpstr>
      <vt:lpstr>Courier New</vt:lpstr>
      <vt:lpstr>Symbol</vt:lpstr>
      <vt:lpstr>System Font Regular</vt:lpstr>
      <vt:lpstr>Office Theme</vt:lpstr>
      <vt:lpstr>2023  YEAR-END  REPORT</vt:lpstr>
      <vt:lpstr>SLIDE SHOW TIPS</vt:lpstr>
      <vt:lpstr>OUR STORY: An Introduction</vt:lpstr>
      <vt:lpstr>OUR STORY: 2023 NACTF Members &amp; Executive Sponsors </vt:lpstr>
      <vt:lpstr>OUR STORY: A Formula for Success </vt:lpstr>
      <vt:lpstr>OUR STORY: A Timeline</vt:lpstr>
      <vt:lpstr>OUR MARKETS </vt:lpstr>
      <vt:lpstr>OUR MARKETS: By the Numbers </vt:lpstr>
      <vt:lpstr>OUR MARKETS: Avenues to Success</vt:lpstr>
      <vt:lpstr>COLORADO</vt:lpstr>
      <vt:lpstr>COLORADO</vt:lpstr>
      <vt:lpstr>COLORADO</vt:lpstr>
      <vt:lpstr>COLORADO</vt:lpstr>
      <vt:lpstr>COLORADO</vt:lpstr>
      <vt:lpstr>COLORADO</vt:lpstr>
      <vt:lpstr>COLORADO</vt:lpstr>
      <vt:lpstr>COLORADO</vt:lpstr>
      <vt:lpstr>COLORADO</vt:lpstr>
      <vt:lpstr>GEORGIA</vt:lpstr>
      <vt:lpstr>GEORGIA</vt:lpstr>
      <vt:lpstr>GEORGIA</vt:lpstr>
      <vt:lpstr>GEORGIA</vt:lpstr>
      <vt:lpstr>GEORGIA</vt:lpstr>
      <vt:lpstr>GEORGIA</vt:lpstr>
      <vt:lpstr>GEORGIA</vt:lpstr>
      <vt:lpstr>HAWAI’I</vt:lpstr>
      <vt:lpstr>HAWAI’I</vt:lpstr>
      <vt:lpstr>HAWAI’I</vt:lpstr>
      <vt:lpstr>HAWAI’I</vt:lpstr>
      <vt:lpstr>HAWAI’I</vt:lpstr>
      <vt:lpstr>HAWAI’I</vt:lpstr>
      <vt:lpstr>HAWAI’I</vt:lpstr>
      <vt:lpstr>HAWAI’I</vt:lpstr>
      <vt:lpstr>HAWAI’I</vt:lpstr>
      <vt:lpstr>HAWAI’I</vt:lpstr>
      <vt:lpstr>MID-ATLANTIC STATES</vt:lpstr>
      <vt:lpstr>MID-ATLANTIC STATES</vt:lpstr>
      <vt:lpstr>MID-ATLANTIC STATES</vt:lpstr>
      <vt:lpstr>MID-ATLANTIC STATES</vt:lpstr>
      <vt:lpstr>MID-ATLANTIC STATES</vt:lpstr>
      <vt:lpstr>MID-ATLANTIC STATES</vt:lpstr>
      <vt:lpstr>MID-ATLANTIC STATES</vt:lpstr>
      <vt:lpstr>MID-ATLANTIC STATES</vt:lpstr>
      <vt:lpstr>NORTHWEST</vt:lpstr>
      <vt:lpstr>NORTHWEST</vt:lpstr>
      <vt:lpstr>NORTHWEST</vt:lpstr>
      <vt:lpstr>NORTHWEST</vt:lpstr>
      <vt:lpstr>NORTHWEST</vt:lpstr>
      <vt:lpstr>NORTHWEST</vt:lpstr>
      <vt:lpstr>NORTHWEST</vt:lpstr>
      <vt:lpstr>NORTHWEST</vt:lpstr>
      <vt:lpstr>NORTHWEST</vt:lpstr>
      <vt:lpstr>NORTHWEST</vt:lpstr>
      <vt:lpstr>SOUTHERN CALIFORNIA</vt:lpstr>
      <vt:lpstr>SOUTHERN CALIFORNIA</vt:lpstr>
      <vt:lpstr>SOUTHERN CALIFORNIA</vt:lpstr>
      <vt:lpstr>SOUTHERN CALIFORNIA</vt:lpstr>
      <vt:lpstr>SOUTHERN CALIFORNIA</vt:lpstr>
      <vt:lpstr>SOUTHERN CALIFORNIA</vt:lpstr>
      <vt:lpstr>SOUTHERN CALIFORNIA</vt:lpstr>
      <vt:lpstr>SOUTHERN CALIFORNIA</vt:lpstr>
      <vt:lpstr>SOUTHERN CALIFORNIA</vt:lpstr>
      <vt:lpstr>WASHINGTON</vt:lpstr>
      <vt:lpstr>WASHINGTON</vt:lpstr>
      <vt:lpstr>WASHINGTON</vt:lpstr>
      <vt:lpstr>WASHINGTON</vt:lpstr>
      <vt:lpstr>WASHINGTON</vt:lpstr>
      <vt:lpstr>WASHINGTON</vt:lpstr>
      <vt:lpstr>WASHINGTON</vt:lpstr>
      <vt:lpstr>2023  YEAR-END  REPORT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Travis Retter</dc:creator>
  <cp:lastModifiedBy>Dionne Anciano</cp:lastModifiedBy>
  <cp:revision>180</cp:revision>
  <cp:lastPrinted>2024-03-10T20:39:45Z</cp:lastPrinted>
  <dcterms:created xsi:type="dcterms:W3CDTF">2022-10-04T19:13:44Z</dcterms:created>
  <dcterms:modified xsi:type="dcterms:W3CDTF">2024-04-02T20:30:23Z</dcterms:modified>
</cp:coreProperties>
</file>