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9" r:id="rId3"/>
    <p:sldId id="280" r:id="rId4"/>
    <p:sldId id="281" r:id="rId5"/>
    <p:sldId id="274" r:id="rId6"/>
    <p:sldId id="275" r:id="rId7"/>
    <p:sldId id="291" r:id="rId8"/>
    <p:sldId id="282" r:id="rId9"/>
    <p:sldId id="283" r:id="rId10"/>
    <p:sldId id="284" r:id="rId11"/>
    <p:sldId id="285" r:id="rId12"/>
    <p:sldId id="286" r:id="rId13"/>
    <p:sldId id="273" r:id="rId14"/>
    <p:sldId id="293" r:id="rId15"/>
    <p:sldId id="294" r:id="rId16"/>
    <p:sldId id="295" r:id="rId17"/>
    <p:sldId id="296" r:id="rId18"/>
    <p:sldId id="276"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B772D1-5F52-478D-BE3A-EB7E5FD54E56}" name="Sherry D Crosby" initials="SC" userId="S::Sherry.D.Crosby@kp.org::8f577bea-faee-447c-9185-e2dda95bde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A51"/>
    <a:srgbClr val="114C8D"/>
    <a:srgbClr val="E4F2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76"/>
    <p:restoredTop sz="74964" autoAdjust="0"/>
  </p:normalViewPr>
  <p:slideViewPr>
    <p:cSldViewPr snapToGrid="0" snapToObjects="1">
      <p:cViewPr varScale="1">
        <p:scale>
          <a:sx n="85" d="100"/>
          <a:sy n="85" d="100"/>
        </p:scale>
        <p:origin x="200" y="240"/>
      </p:cViewPr>
      <p:guideLst/>
    </p:cSldViewPr>
  </p:slideViewPr>
  <p:notesTextViewPr>
    <p:cViewPr>
      <p:scale>
        <a:sx n="1" d="1"/>
        <a:sy n="1" d="1"/>
      </p:scale>
      <p:origin x="0" y="0"/>
    </p:cViewPr>
  </p:notesTextViewPr>
  <p:sorterViewPr>
    <p:cViewPr>
      <p:scale>
        <a:sx n="80" d="100"/>
        <a:sy n="80" d="100"/>
      </p:scale>
      <p:origin x="0" y="-7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ry D Crosby" userId="8f577bea-faee-447c-9185-e2dda95bde9a" providerId="ADAL" clId="{FF4E8794-1412-2E41-BD8C-4A200A131AC9}"/>
    <pc:docChg chg="">
      <pc:chgData name="Sherry D Crosby" userId="8f577bea-faee-447c-9185-e2dda95bde9a" providerId="ADAL" clId="{FF4E8794-1412-2E41-BD8C-4A200A131AC9}" dt="2024-03-10T18:12:55.120" v="0"/>
      <pc:docMkLst>
        <pc:docMk/>
      </pc:docMkLst>
      <pc:sldChg chg="delCm">
        <pc:chgData name="Sherry D Crosby" userId="8f577bea-faee-447c-9185-e2dda95bde9a" providerId="ADAL" clId="{FF4E8794-1412-2E41-BD8C-4A200A131AC9}" dt="2024-03-10T18:12:55.120" v="0"/>
        <pc:sldMkLst>
          <pc:docMk/>
          <pc:sldMk cId="737071697" sldId="292"/>
        </pc:sldMkLst>
        <pc:extLst>
          <p:ext xmlns:p="http://schemas.openxmlformats.org/presentationml/2006/main" uri="{D6D511B9-2390-475A-947B-AFAB55BFBCF1}">
            <pc226:cmChg xmlns:pc226="http://schemas.microsoft.com/office/powerpoint/2022/06/main/command" chg="del">
              <pc226:chgData name="Sherry D Crosby" userId="8f577bea-faee-447c-9185-e2dda95bde9a" providerId="ADAL" clId="{FF4E8794-1412-2E41-BD8C-4A200A131AC9}" dt="2024-03-10T18:12:55.120" v="0"/>
              <pc2:cmMkLst xmlns:pc2="http://schemas.microsoft.com/office/powerpoint/2019/9/main/command">
                <pc:docMk/>
                <pc:sldMk cId="737071697" sldId="292"/>
                <pc2:cmMk id="{B3F6F0DE-9648-9543-B30E-E755E58FC05D}"/>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DD4D2-8A0F-EC41-B9F4-DD8B81B82698}" type="datetimeFigureOut">
              <a:rPr lang="en-US" smtClean="0"/>
              <a:t>3/10/24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51E63-018A-F441-A547-CC146826A249}" type="slidenum">
              <a:rPr lang="en-US" smtClean="0"/>
              <a:t>‹#›</a:t>
            </a:fld>
            <a:endParaRPr lang="en-US"/>
          </a:p>
        </p:txBody>
      </p:sp>
    </p:spTree>
    <p:extLst>
      <p:ext uri="{BB962C8B-B14F-4D97-AF65-F5344CB8AC3E}">
        <p14:creationId xmlns:p14="http://schemas.microsoft.com/office/powerpoint/2010/main" val="248476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know all about the challenges ahead of us when it comes to keeping KP affordable for the members and communities we serve. They are daunting! But the good news is, we have the tools to achieve our goals. </a:t>
            </a:r>
          </a:p>
          <a:p>
            <a:endParaRPr lang="en-US" dirty="0"/>
          </a:p>
          <a:p>
            <a:r>
              <a:rPr lang="en-US" dirty="0"/>
              <a:t>In 2021, KP and the Alliance of Health Care Unions pledged to work together to </a:t>
            </a:r>
          </a:p>
          <a:p>
            <a:pPr marL="171450" indent="-171450">
              <a:buFont typeface="Arial" panose="020B0604020202020204" pitchFamily="34" charset="0"/>
              <a:buChar char="•"/>
            </a:pPr>
            <a:r>
              <a:rPr lang="en-US" dirty="0"/>
              <a:t>explore factors impacting KP’s success</a:t>
            </a:r>
          </a:p>
          <a:p>
            <a:pPr marL="171450" indent="-171450">
              <a:buFont typeface="Arial" panose="020B0604020202020204" pitchFamily="34" charset="0"/>
              <a:buChar char="•"/>
            </a:pPr>
            <a:r>
              <a:rPr lang="en-US" dirty="0"/>
              <a:t>identify cost savings and efficiencies</a:t>
            </a:r>
          </a:p>
          <a:p>
            <a:pPr marL="171450" indent="-171450">
              <a:buFont typeface="Arial" panose="020B0604020202020204" pitchFamily="34" charset="0"/>
              <a:buChar char="•"/>
            </a:pPr>
            <a:r>
              <a:rPr lang="en-US" dirty="0"/>
              <a:t>and secure a successful long-term future for Kaiser Permanente, our workers, and patients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And there is even better news: We have a secret weapon that our competitors do not: Our Labor Management Partnership and unit-based teams.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Over the last 25 years, we’ve built a culture of listening to the voices of the frontline. The people at the frontline know  best how our work is done,  and they know where the opportunities are to increase efficiency and save money. And, thanks to rigorous training and constant communication, they have the knowledge and skills to improve performance.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 We know this because they are already doing it:</a:t>
            </a:r>
          </a:p>
        </p:txBody>
      </p:sp>
      <p:sp>
        <p:nvSpPr>
          <p:cNvPr id="4" name="Slide Number Placeholder 3"/>
          <p:cNvSpPr>
            <a:spLocks noGrp="1"/>
          </p:cNvSpPr>
          <p:nvPr>
            <p:ph type="sldNum" sz="quarter" idx="5"/>
          </p:nvPr>
        </p:nvSpPr>
        <p:spPr/>
        <p:txBody>
          <a:bodyPr/>
          <a:lstStyle/>
          <a:p>
            <a:fld id="{67251E63-018A-F441-A547-CC146826A249}" type="slidenum">
              <a:rPr lang="en-US" smtClean="0"/>
              <a:t>1</a:t>
            </a:fld>
            <a:endParaRPr lang="en-US"/>
          </a:p>
        </p:txBody>
      </p:sp>
    </p:spTree>
    <p:extLst>
      <p:ext uri="{BB962C8B-B14F-4D97-AF65-F5344CB8AC3E}">
        <p14:creationId xmlns:p14="http://schemas.microsoft.com/office/powerpoint/2010/main" val="1475298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15</a:t>
            </a:fld>
            <a:endParaRPr lang="en-US"/>
          </a:p>
        </p:txBody>
      </p:sp>
    </p:spTree>
    <p:extLst>
      <p:ext uri="{BB962C8B-B14F-4D97-AF65-F5344CB8AC3E}">
        <p14:creationId xmlns:p14="http://schemas.microsoft.com/office/powerpoint/2010/main" val="3781776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16</a:t>
            </a:fld>
            <a:endParaRPr lang="en-US"/>
          </a:p>
        </p:txBody>
      </p:sp>
    </p:spTree>
    <p:extLst>
      <p:ext uri="{BB962C8B-B14F-4D97-AF65-F5344CB8AC3E}">
        <p14:creationId xmlns:p14="http://schemas.microsoft.com/office/powerpoint/2010/main" val="850287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17</a:t>
            </a:fld>
            <a:endParaRPr lang="en-US"/>
          </a:p>
        </p:txBody>
      </p:sp>
    </p:spTree>
    <p:extLst>
      <p:ext uri="{BB962C8B-B14F-4D97-AF65-F5344CB8AC3E}">
        <p14:creationId xmlns:p14="http://schemas.microsoft.com/office/powerpoint/2010/main" val="1740987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if UBTs that succeeded in saving money and increasing efficiency shared their experiences with other teams? What if UBTs adopted successful practices from one another? Then we could multiply the savings across facilities and markets. </a:t>
            </a:r>
          </a:p>
          <a:p>
            <a:endParaRPr lang="en-US" dirty="0"/>
          </a:p>
          <a:p>
            <a:r>
              <a:rPr lang="en-US" dirty="0"/>
              <a:t>Scan this QR code for tips and tools about how to spread and adopt successful practices. It requires a shift from “not invented here” to “proudly found elsewhere.” </a:t>
            </a:r>
          </a:p>
          <a:p>
            <a:endParaRPr lang="en-US" dirty="0"/>
          </a:p>
          <a:p>
            <a:r>
              <a:rPr lang="en-US"/>
              <a:t>https</a:t>
            </a:r>
            <a:r>
              <a:rPr lang="en-US" dirty="0"/>
              <a:t>://www.lmpartnership.org/stories/steal-shamelessly</a:t>
            </a:r>
          </a:p>
        </p:txBody>
      </p:sp>
      <p:sp>
        <p:nvSpPr>
          <p:cNvPr id="4" name="Slide Number Placeholder 3"/>
          <p:cNvSpPr>
            <a:spLocks noGrp="1"/>
          </p:cNvSpPr>
          <p:nvPr>
            <p:ph type="sldNum" sz="quarter" idx="5"/>
          </p:nvPr>
        </p:nvSpPr>
        <p:spPr/>
        <p:txBody>
          <a:bodyPr/>
          <a:lstStyle/>
          <a:p>
            <a:fld id="{67251E63-018A-F441-A547-CC146826A249}" type="slidenum">
              <a:rPr lang="en-US" smtClean="0"/>
              <a:t>18</a:t>
            </a:fld>
            <a:endParaRPr lang="en-US"/>
          </a:p>
        </p:txBody>
      </p:sp>
    </p:spTree>
    <p:extLst>
      <p:ext uri="{BB962C8B-B14F-4D97-AF65-F5344CB8AC3E}">
        <p14:creationId xmlns:p14="http://schemas.microsoft.com/office/powerpoint/2010/main" val="4013732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the tools. We have the people. We can do this!</a:t>
            </a:r>
          </a:p>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19</a:t>
            </a:fld>
            <a:endParaRPr lang="en-US"/>
          </a:p>
        </p:txBody>
      </p:sp>
    </p:spTree>
    <p:extLst>
      <p:ext uri="{BB962C8B-B14F-4D97-AF65-F5344CB8AC3E}">
        <p14:creationId xmlns:p14="http://schemas.microsoft.com/office/powerpoint/2010/main" val="326681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72B4D"/>
                </a:solidFill>
                <a:effectLst/>
                <a:latin typeface="-apple-system"/>
              </a:rPr>
              <a:t>For example, this pharmacy team saved over one hundred thousand dollars with outreach to patients using high-cost drugs. </a:t>
            </a:r>
          </a:p>
          <a:p>
            <a:pPr algn="l"/>
            <a:endParaRPr lang="en-US" b="0" i="0" dirty="0">
              <a:solidFill>
                <a:srgbClr val="172B4D"/>
              </a:solidFill>
              <a:effectLst/>
              <a:latin typeface="-apple-system"/>
            </a:endParaRPr>
          </a:p>
          <a:p>
            <a:pPr algn="l"/>
            <a:r>
              <a:rPr lang="en-US" b="0" i="0" dirty="0">
                <a:solidFill>
                  <a:srgbClr val="172B4D"/>
                </a:solidFill>
                <a:effectLst/>
                <a:latin typeface="-apple-system"/>
              </a:rPr>
              <a:t>[For reference: URL for this TTP is: </a:t>
            </a:r>
          </a:p>
          <a:p>
            <a:pPr algn="l"/>
            <a:r>
              <a:rPr lang="en-US" b="0" i="0" u="none" strike="noStrike" dirty="0">
                <a:solidFill>
                  <a:srgbClr val="172B4D"/>
                </a:solidFill>
                <a:effectLst/>
                <a:latin typeface="-apple-system"/>
              </a:rPr>
              <a:t>https://</a:t>
            </a:r>
            <a:r>
              <a:rPr lang="en-US" b="0" i="0" u="none" strike="noStrike" dirty="0" err="1">
                <a:solidFill>
                  <a:srgbClr val="172B4D"/>
                </a:solidFill>
                <a:effectLst/>
                <a:latin typeface="-apple-system"/>
              </a:rPr>
              <a:t>www.lmpartnership.org</a:t>
            </a:r>
            <a:r>
              <a:rPr lang="en-US" b="0" i="0" u="none" strike="noStrike" dirty="0">
                <a:solidFill>
                  <a:srgbClr val="172B4D"/>
                </a:solidFill>
                <a:effectLst/>
                <a:latin typeface="-apple-system"/>
              </a:rPr>
              <a:t>/team-tested-practices/pharmacy-team-discovers-big-savings-through-prescription-transfers</a:t>
            </a:r>
            <a:r>
              <a:rPr lang="en-US" b="0" i="0" dirty="0">
                <a:solidFill>
                  <a:srgbClr val="172B4D"/>
                </a:solidFill>
                <a:effectLst/>
                <a:latin typeface="-apple-system"/>
              </a:rPr>
              <a:t>]</a:t>
            </a:r>
          </a:p>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2</a:t>
            </a:fld>
            <a:endParaRPr lang="en-US"/>
          </a:p>
        </p:txBody>
      </p:sp>
    </p:spTree>
    <p:extLst>
      <p:ext uri="{BB962C8B-B14F-4D97-AF65-F5344CB8AC3E}">
        <p14:creationId xmlns:p14="http://schemas.microsoft.com/office/powerpoint/2010/main" val="270316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team figured out a way to use technology to save money on mailing. </a:t>
            </a:r>
          </a:p>
          <a:p>
            <a:endParaRPr lang="en-US" dirty="0"/>
          </a:p>
          <a:p>
            <a:r>
              <a:rPr lang="en-US" dirty="0"/>
              <a:t>[URL is https://</a:t>
            </a:r>
            <a:r>
              <a:rPr lang="en-US" dirty="0" err="1"/>
              <a:t>www.lmpartnership.org</a:t>
            </a:r>
            <a:r>
              <a:rPr lang="en-US" dirty="0"/>
              <a:t>/team-tested-practices/emails-lick-stamps-and-envelopes-savings]</a:t>
            </a:r>
          </a:p>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3</a:t>
            </a:fld>
            <a:endParaRPr lang="en-US"/>
          </a:p>
        </p:txBody>
      </p:sp>
    </p:spTree>
    <p:extLst>
      <p:ext uri="{BB962C8B-B14F-4D97-AF65-F5344CB8AC3E}">
        <p14:creationId xmlns:p14="http://schemas.microsoft.com/office/powerpoint/2010/main" val="263520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72B4D"/>
                </a:solidFill>
                <a:effectLst/>
                <a:latin typeface="-apple-system"/>
              </a:rPr>
              <a:t>An oncology team saved money using less-expensive tubing (only when it was medically appropriate, of course) </a:t>
            </a:r>
          </a:p>
          <a:p>
            <a:pPr algn="l"/>
            <a:endParaRPr lang="en-US" b="0" i="0" dirty="0">
              <a:solidFill>
                <a:srgbClr val="172B4D"/>
              </a:solidFill>
              <a:effectLst/>
              <a:latin typeface="-apple-system"/>
            </a:endParaRPr>
          </a:p>
          <a:p>
            <a:pPr algn="l"/>
            <a:r>
              <a:rPr lang="en-US" b="0" i="0" dirty="0">
                <a:solidFill>
                  <a:srgbClr val="172B4D"/>
                </a:solidFill>
                <a:effectLst/>
                <a:latin typeface="-apple-system"/>
              </a:rPr>
              <a:t>[URL for this is https://</a:t>
            </a:r>
            <a:r>
              <a:rPr lang="en-US" b="0" i="0" dirty="0" err="1">
                <a:solidFill>
                  <a:srgbClr val="172B4D"/>
                </a:solidFill>
                <a:effectLst/>
                <a:latin typeface="-apple-system"/>
              </a:rPr>
              <a:t>www.lmpartnership.org</a:t>
            </a:r>
            <a:r>
              <a:rPr lang="en-US" b="0" i="0" dirty="0">
                <a:solidFill>
                  <a:srgbClr val="172B4D"/>
                </a:solidFill>
                <a:effectLst/>
                <a:latin typeface="-apple-system"/>
              </a:rPr>
              <a:t>/stories/change-tubing-saves-25000]</a:t>
            </a:r>
          </a:p>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4</a:t>
            </a:fld>
            <a:endParaRPr lang="en-US"/>
          </a:p>
        </p:txBody>
      </p:sp>
    </p:spTree>
    <p:extLst>
      <p:ext uri="{BB962C8B-B14F-4D97-AF65-F5344CB8AC3E}">
        <p14:creationId xmlns:p14="http://schemas.microsoft.com/office/powerpoint/2010/main" val="38478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more examples of the ways UBTs have saved money on the LMP website. Browse through them on the Team-Tested Practices section by scanning this QR code. </a:t>
            </a:r>
          </a:p>
        </p:txBody>
      </p:sp>
      <p:sp>
        <p:nvSpPr>
          <p:cNvPr id="4" name="Slide Number Placeholder 3"/>
          <p:cNvSpPr>
            <a:spLocks noGrp="1"/>
          </p:cNvSpPr>
          <p:nvPr>
            <p:ph type="sldNum" sz="quarter" idx="5"/>
          </p:nvPr>
        </p:nvSpPr>
        <p:spPr/>
        <p:txBody>
          <a:bodyPr/>
          <a:lstStyle/>
          <a:p>
            <a:fld id="{67251E63-018A-F441-A547-CC146826A249}" type="slidenum">
              <a:rPr lang="en-US" smtClean="0"/>
              <a:t>5</a:t>
            </a:fld>
            <a:endParaRPr lang="en-US"/>
          </a:p>
        </p:txBody>
      </p:sp>
    </p:spTree>
    <p:extLst>
      <p:ext uri="{BB962C8B-B14F-4D97-AF65-F5344CB8AC3E}">
        <p14:creationId xmlns:p14="http://schemas.microsoft.com/office/powerpoint/2010/main" val="99373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even more examples, go to UBT Tracker. </a:t>
            </a:r>
          </a:p>
        </p:txBody>
      </p:sp>
      <p:sp>
        <p:nvSpPr>
          <p:cNvPr id="4" name="Slide Number Placeholder 3"/>
          <p:cNvSpPr>
            <a:spLocks noGrp="1"/>
          </p:cNvSpPr>
          <p:nvPr>
            <p:ph type="sldNum" sz="quarter" idx="5"/>
          </p:nvPr>
        </p:nvSpPr>
        <p:spPr/>
        <p:txBody>
          <a:bodyPr/>
          <a:lstStyle/>
          <a:p>
            <a:fld id="{67251E63-018A-F441-A547-CC146826A249}" type="slidenum">
              <a:rPr lang="en-US" smtClean="0"/>
              <a:t>6</a:t>
            </a:fld>
            <a:endParaRPr lang="en-US"/>
          </a:p>
        </p:txBody>
      </p:sp>
    </p:spTree>
    <p:extLst>
      <p:ext uri="{BB962C8B-B14F-4D97-AF65-F5344CB8AC3E}">
        <p14:creationId xmlns:p14="http://schemas.microsoft.com/office/powerpoint/2010/main" val="16451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Doing a waste walk is the best way to identify waste in a department. Our toolkit includes a video, step-by-step instructions and observation checklists. </a:t>
            </a:r>
          </a:p>
          <a:p>
            <a:endParaRPr lang="en-US" dirty="0"/>
          </a:p>
          <a:p>
            <a:r>
              <a:rPr lang="en-US" dirty="0"/>
              <a:t>[URL is https://</a:t>
            </a:r>
            <a:r>
              <a:rPr lang="en-US" dirty="0" err="1"/>
              <a:t>www.lmpartnership.org</a:t>
            </a:r>
            <a:r>
              <a:rPr lang="en-US" dirty="0"/>
              <a:t>/how-to-guide/do-waste-walk]</a:t>
            </a:r>
          </a:p>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12</a:t>
            </a:fld>
            <a:endParaRPr lang="en-US"/>
          </a:p>
        </p:txBody>
      </p:sp>
    </p:spTree>
    <p:extLst>
      <p:ext uri="{BB962C8B-B14F-4D97-AF65-F5344CB8AC3E}">
        <p14:creationId xmlns:p14="http://schemas.microsoft.com/office/powerpoint/2010/main" val="269209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successful affordability projects, we start to see patterns emerge. No matter the market or type of department, there are a few general principles that pop up again and again. </a:t>
            </a:r>
          </a:p>
        </p:txBody>
      </p:sp>
      <p:sp>
        <p:nvSpPr>
          <p:cNvPr id="4" name="Slide Number Placeholder 3"/>
          <p:cNvSpPr>
            <a:spLocks noGrp="1"/>
          </p:cNvSpPr>
          <p:nvPr>
            <p:ph type="sldNum" sz="quarter" idx="5"/>
          </p:nvPr>
        </p:nvSpPr>
        <p:spPr/>
        <p:txBody>
          <a:bodyPr/>
          <a:lstStyle/>
          <a:p>
            <a:fld id="{67251E63-018A-F441-A547-CC146826A249}" type="slidenum">
              <a:rPr lang="en-US" smtClean="0"/>
              <a:t>13</a:t>
            </a:fld>
            <a:endParaRPr lang="en-US"/>
          </a:p>
        </p:txBody>
      </p:sp>
    </p:spTree>
    <p:extLst>
      <p:ext uri="{BB962C8B-B14F-4D97-AF65-F5344CB8AC3E}">
        <p14:creationId xmlns:p14="http://schemas.microsoft.com/office/powerpoint/2010/main" val="155510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phrase we use a lot in our Partnership work is, “how might we…?” It’s an invitation to brainstorm possibilities. We say that during bargaining and during performance improvement projects. </a:t>
            </a:r>
          </a:p>
          <a:p>
            <a:endParaRPr lang="en-US" dirty="0"/>
          </a:p>
          <a:p>
            <a:r>
              <a:rPr lang="en-US" dirty="0"/>
              <a:t>So, for our affordability work, we could start with, “how might we… reduce variation in supplies …” </a:t>
            </a:r>
          </a:p>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14</a:t>
            </a:fld>
            <a:endParaRPr lang="en-US"/>
          </a:p>
        </p:txBody>
      </p:sp>
    </p:spTree>
    <p:extLst>
      <p:ext uri="{BB962C8B-B14F-4D97-AF65-F5344CB8AC3E}">
        <p14:creationId xmlns:p14="http://schemas.microsoft.com/office/powerpoint/2010/main" val="1145597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0AD1A7E-5020-1543-8956-8AC07FCC433C}"/>
              </a:ext>
            </a:extLst>
          </p:cNvPr>
          <p:cNvSpPr>
            <a:spLocks noGrp="1"/>
          </p:cNvSpPr>
          <p:nvPr>
            <p:ph type="sldNum" sz="quarter" idx="12"/>
          </p:nvPr>
        </p:nvSpPr>
        <p:spPr/>
        <p:txBody>
          <a:bodyPr/>
          <a:lstStyle/>
          <a:p>
            <a:fld id="{1D87FF27-0278-7644-9F6D-91050234C254}" type="slidenum">
              <a:rPr lang="en-US" smtClean="0"/>
              <a:t>‹#›</a:t>
            </a:fld>
            <a:endParaRPr lang="en-US"/>
          </a:p>
        </p:txBody>
      </p:sp>
      <p:pic>
        <p:nvPicPr>
          <p:cNvPr id="5" name="Picture 4">
            <a:extLst>
              <a:ext uri="{FF2B5EF4-FFF2-40B4-BE49-F238E27FC236}">
                <a16:creationId xmlns:a16="http://schemas.microsoft.com/office/drawing/2014/main" id="{F1F98B9D-3AD9-1D40-AC83-234AD6DFE7D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EC38621-2564-244E-80B8-B8E18D252B5E}"/>
              </a:ext>
            </a:extLst>
          </p:cNvPr>
          <p:cNvSpPr>
            <a:spLocks noGrp="1"/>
          </p:cNvSpPr>
          <p:nvPr>
            <p:ph type="ctrTitle"/>
          </p:nvPr>
        </p:nvSpPr>
        <p:spPr>
          <a:xfrm>
            <a:off x="590681" y="2517717"/>
            <a:ext cx="5178523" cy="1822565"/>
          </a:xfrm>
        </p:spPr>
        <p:txBody>
          <a:bodyPr anchor="ctr" anchorCtr="0">
            <a:normAutofit/>
          </a:bodyPr>
          <a:lstStyle>
            <a:lvl1pPr algn="l">
              <a:defRPr sz="4000" b="0"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07EB684-8D83-9846-930B-8DAA175161F1}"/>
              </a:ext>
            </a:extLst>
          </p:cNvPr>
          <p:cNvSpPr>
            <a:spLocks noGrp="1"/>
          </p:cNvSpPr>
          <p:nvPr>
            <p:ph type="subTitle" idx="1"/>
          </p:nvPr>
        </p:nvSpPr>
        <p:spPr>
          <a:xfrm>
            <a:off x="590681" y="4364159"/>
            <a:ext cx="5178523" cy="819133"/>
          </a:xfrm>
        </p:spPr>
        <p:txBody>
          <a:bodyPr/>
          <a:lstStyle>
            <a:lvl1pPr marL="0" indent="0" algn="l">
              <a:buNone/>
              <a:defRPr sz="2400">
                <a:solidFill>
                  <a:srgbClr val="114C8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a:extLst>
              <a:ext uri="{FF2B5EF4-FFF2-40B4-BE49-F238E27FC236}">
                <a16:creationId xmlns:a16="http://schemas.microsoft.com/office/drawing/2014/main" id="{9D6AB1F0-7A3F-9D40-97EA-B68017E06D57}"/>
              </a:ext>
            </a:extLst>
          </p:cNvPr>
          <p:cNvPicPr>
            <a:picLocks noChangeAspect="1"/>
          </p:cNvPicPr>
          <p:nvPr userDrawn="1"/>
        </p:nvPicPr>
        <p:blipFill>
          <a:blip r:embed="rId3"/>
          <a:stretch>
            <a:fillRect/>
          </a:stretch>
        </p:blipFill>
        <p:spPr>
          <a:xfrm>
            <a:off x="6639260" y="996950"/>
            <a:ext cx="4682684" cy="3644900"/>
          </a:xfrm>
          <a:prstGeom prst="rect">
            <a:avLst/>
          </a:prstGeom>
        </p:spPr>
      </p:pic>
      <p:pic>
        <p:nvPicPr>
          <p:cNvPr id="14" name="Picture 13">
            <a:extLst>
              <a:ext uri="{FF2B5EF4-FFF2-40B4-BE49-F238E27FC236}">
                <a16:creationId xmlns:a16="http://schemas.microsoft.com/office/drawing/2014/main" id="{2E9C65F5-FE42-3E44-B80B-76327B66CCF1}"/>
              </a:ext>
            </a:extLst>
          </p:cNvPr>
          <p:cNvPicPr>
            <a:picLocks noChangeAspect="1"/>
          </p:cNvPicPr>
          <p:nvPr userDrawn="1"/>
        </p:nvPicPr>
        <p:blipFill>
          <a:blip r:embed="rId4"/>
          <a:stretch>
            <a:fillRect/>
          </a:stretch>
        </p:blipFill>
        <p:spPr>
          <a:xfrm>
            <a:off x="6868584" y="5889625"/>
            <a:ext cx="4686300" cy="330200"/>
          </a:xfrm>
          <a:prstGeom prst="rect">
            <a:avLst/>
          </a:prstGeom>
        </p:spPr>
      </p:pic>
    </p:spTree>
    <p:extLst>
      <p:ext uri="{BB962C8B-B14F-4D97-AF65-F5344CB8AC3E}">
        <p14:creationId xmlns:p14="http://schemas.microsoft.com/office/powerpoint/2010/main" val="302517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F87A-78D8-134E-88B6-E95AFE9A38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739A0-1B03-EE44-AF57-C8C5C69600F4}"/>
              </a:ext>
            </a:extLst>
          </p:cNvPr>
          <p:cNvSpPr>
            <a:spLocks noGrp="1"/>
          </p:cNvSpPr>
          <p:nvPr>
            <p:ph idx="1"/>
          </p:nvPr>
        </p:nvSpPr>
        <p:spPr>
          <a:xfrm>
            <a:off x="838200" y="1509133"/>
            <a:ext cx="948690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A9921-B50B-5246-98D3-E18B9421319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3A59106-1982-514E-8404-637F32060E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4BE1B5-6340-0045-8C79-E1F4073725C2}"/>
              </a:ext>
            </a:extLst>
          </p:cNvPr>
          <p:cNvSpPr>
            <a:spLocks noGrp="1"/>
          </p:cNvSpPr>
          <p:nvPr>
            <p:ph type="sldNum" sz="quarter" idx="12"/>
          </p:nvPr>
        </p:nvSpPr>
        <p:spPr/>
        <p:txBody>
          <a:bodyPr/>
          <a:lstStyle/>
          <a:p>
            <a:fld id="{1D87FF27-0278-7644-9F6D-91050234C254}" type="slidenum">
              <a:rPr lang="en-US" smtClean="0"/>
              <a:t>‹#›</a:t>
            </a:fld>
            <a:endParaRPr lang="en-US"/>
          </a:p>
        </p:txBody>
      </p:sp>
    </p:spTree>
    <p:extLst>
      <p:ext uri="{BB962C8B-B14F-4D97-AF65-F5344CB8AC3E}">
        <p14:creationId xmlns:p14="http://schemas.microsoft.com/office/powerpoint/2010/main" val="43297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F5D5-8ADC-BE4A-AC91-B5000186BF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57A62F-5FEA-6A41-8815-04D4CADA1F3D}"/>
              </a:ext>
            </a:extLst>
          </p:cNvPr>
          <p:cNvSpPr>
            <a:spLocks noGrp="1"/>
          </p:cNvSpPr>
          <p:nvPr>
            <p:ph sz="half" idx="1"/>
          </p:nvPr>
        </p:nvSpPr>
        <p:spPr>
          <a:xfrm>
            <a:off x="838200" y="1508754"/>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F2E01A-ABAD-0640-8921-8D9A073B5EB2}"/>
              </a:ext>
            </a:extLst>
          </p:cNvPr>
          <p:cNvSpPr>
            <a:spLocks noGrp="1"/>
          </p:cNvSpPr>
          <p:nvPr>
            <p:ph sz="half" idx="2"/>
          </p:nvPr>
        </p:nvSpPr>
        <p:spPr>
          <a:xfrm>
            <a:off x="6172200" y="1508754"/>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8D917B1-C535-B549-9095-D293F7537C77}"/>
              </a:ext>
            </a:extLst>
          </p:cNvPr>
          <p:cNvSpPr>
            <a:spLocks noGrp="1"/>
          </p:cNvSpPr>
          <p:nvPr>
            <p:ph type="sldNum" sz="quarter" idx="12"/>
          </p:nvPr>
        </p:nvSpPr>
        <p:spPr/>
        <p:txBody>
          <a:bodyPr/>
          <a:lstStyle/>
          <a:p>
            <a:fld id="{1D87FF27-0278-7644-9F6D-91050234C254}" type="slidenum">
              <a:rPr lang="en-US" smtClean="0"/>
              <a:t>‹#›</a:t>
            </a:fld>
            <a:endParaRPr lang="en-US"/>
          </a:p>
        </p:txBody>
      </p:sp>
    </p:spTree>
    <p:extLst>
      <p:ext uri="{BB962C8B-B14F-4D97-AF65-F5344CB8AC3E}">
        <p14:creationId xmlns:p14="http://schemas.microsoft.com/office/powerpoint/2010/main" val="238928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FE0F-3CDB-AE4E-AC3F-44E6BB7C63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F670010-838B-A040-B522-69242064E89A}"/>
              </a:ext>
            </a:extLst>
          </p:cNvPr>
          <p:cNvSpPr>
            <a:spLocks noGrp="1"/>
          </p:cNvSpPr>
          <p:nvPr>
            <p:ph type="sldNum" sz="quarter" idx="12"/>
          </p:nvPr>
        </p:nvSpPr>
        <p:spPr/>
        <p:txBody>
          <a:bodyPr/>
          <a:lstStyle/>
          <a:p>
            <a:fld id="{1D87FF27-0278-7644-9F6D-91050234C254}" type="slidenum">
              <a:rPr lang="en-US" smtClean="0"/>
              <a:t>‹#›</a:t>
            </a:fld>
            <a:endParaRPr lang="en-US"/>
          </a:p>
        </p:txBody>
      </p:sp>
    </p:spTree>
    <p:extLst>
      <p:ext uri="{BB962C8B-B14F-4D97-AF65-F5344CB8AC3E}">
        <p14:creationId xmlns:p14="http://schemas.microsoft.com/office/powerpoint/2010/main" val="326011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9FD279-D80F-8E49-A4F4-DC9B633FD669}"/>
              </a:ext>
            </a:extLst>
          </p:cNvPr>
          <p:cNvSpPr>
            <a:spLocks noGrp="1"/>
          </p:cNvSpPr>
          <p:nvPr>
            <p:ph type="sldNum" sz="quarter" idx="12"/>
          </p:nvPr>
        </p:nvSpPr>
        <p:spPr/>
        <p:txBody>
          <a:bodyPr/>
          <a:lstStyle/>
          <a:p>
            <a:fld id="{1D87FF27-0278-7644-9F6D-91050234C254}" type="slidenum">
              <a:rPr lang="en-US" smtClean="0"/>
              <a:t>‹#›</a:t>
            </a:fld>
            <a:endParaRPr lang="en-US"/>
          </a:p>
        </p:txBody>
      </p:sp>
    </p:spTree>
    <p:extLst>
      <p:ext uri="{BB962C8B-B14F-4D97-AF65-F5344CB8AC3E}">
        <p14:creationId xmlns:p14="http://schemas.microsoft.com/office/powerpoint/2010/main" val="1743211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99F285-C0D2-C445-AA77-33E150818B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A7B28D-943F-5346-BE3D-2827574DBDF6}"/>
              </a:ext>
            </a:extLst>
          </p:cNvPr>
          <p:cNvSpPr>
            <a:spLocks noGrp="1"/>
          </p:cNvSpPr>
          <p:nvPr>
            <p:ph type="title"/>
          </p:nvPr>
        </p:nvSpPr>
        <p:spPr>
          <a:xfrm>
            <a:off x="1837267" y="3429000"/>
            <a:ext cx="8517466" cy="648129"/>
          </a:xfrm>
        </p:spPr>
        <p:txBody>
          <a:bodyPr/>
          <a:lstStyle>
            <a:lvl1pPr algn="ctr">
              <a:defRPr/>
            </a:lvl1pPr>
          </a:lstStyle>
          <a:p>
            <a:r>
              <a:rPr lang="en-US"/>
              <a:t>Click to edit Master title style</a:t>
            </a:r>
          </a:p>
        </p:txBody>
      </p:sp>
      <p:sp>
        <p:nvSpPr>
          <p:cNvPr id="3" name="Slide Number Placeholder 2">
            <a:extLst>
              <a:ext uri="{FF2B5EF4-FFF2-40B4-BE49-F238E27FC236}">
                <a16:creationId xmlns:a16="http://schemas.microsoft.com/office/drawing/2014/main" id="{64E31BF2-66BC-C34F-BE18-9F463CC05687}"/>
              </a:ext>
            </a:extLst>
          </p:cNvPr>
          <p:cNvSpPr>
            <a:spLocks noGrp="1"/>
          </p:cNvSpPr>
          <p:nvPr>
            <p:ph type="sldNum" sz="quarter" idx="10"/>
          </p:nvPr>
        </p:nvSpPr>
        <p:spPr/>
        <p:txBody>
          <a:bodyPr/>
          <a:lstStyle/>
          <a:p>
            <a:fld id="{1D87FF27-0278-7644-9F6D-91050234C254}" type="slidenum">
              <a:rPr lang="en-US" smtClean="0"/>
              <a:pPr/>
              <a:t>‹#›</a:t>
            </a:fld>
            <a:endParaRPr lang="en-US"/>
          </a:p>
        </p:txBody>
      </p:sp>
      <p:pic>
        <p:nvPicPr>
          <p:cNvPr id="6" name="Picture 5">
            <a:extLst>
              <a:ext uri="{FF2B5EF4-FFF2-40B4-BE49-F238E27FC236}">
                <a16:creationId xmlns:a16="http://schemas.microsoft.com/office/drawing/2014/main" id="{E14FD08A-D6C4-054A-A833-AA34E8A5B75E}"/>
              </a:ext>
            </a:extLst>
          </p:cNvPr>
          <p:cNvPicPr>
            <a:picLocks noChangeAspect="1"/>
          </p:cNvPicPr>
          <p:nvPr userDrawn="1"/>
        </p:nvPicPr>
        <p:blipFill>
          <a:blip r:embed="rId3"/>
          <a:stretch>
            <a:fillRect/>
          </a:stretch>
        </p:blipFill>
        <p:spPr>
          <a:xfrm>
            <a:off x="8109438" y="6377843"/>
            <a:ext cx="3244362" cy="228600"/>
          </a:xfrm>
          <a:prstGeom prst="rect">
            <a:avLst/>
          </a:prstGeom>
        </p:spPr>
      </p:pic>
      <p:pic>
        <p:nvPicPr>
          <p:cNvPr id="7" name="Picture 6">
            <a:extLst>
              <a:ext uri="{FF2B5EF4-FFF2-40B4-BE49-F238E27FC236}">
                <a16:creationId xmlns:a16="http://schemas.microsoft.com/office/drawing/2014/main" id="{CE579A2B-5F98-1145-8CB7-47D31B9315DC}"/>
              </a:ext>
            </a:extLst>
          </p:cNvPr>
          <p:cNvPicPr>
            <a:picLocks noChangeAspect="1"/>
          </p:cNvPicPr>
          <p:nvPr userDrawn="1"/>
        </p:nvPicPr>
        <p:blipFill>
          <a:blip r:embed="rId4"/>
          <a:stretch>
            <a:fillRect/>
          </a:stretch>
        </p:blipFill>
        <p:spPr>
          <a:xfrm>
            <a:off x="9590315" y="163536"/>
            <a:ext cx="1763486" cy="1371600"/>
          </a:xfrm>
          <a:prstGeom prst="rect">
            <a:avLst/>
          </a:prstGeom>
        </p:spPr>
      </p:pic>
      <p:pic>
        <p:nvPicPr>
          <p:cNvPr id="9" name="Picture 8">
            <a:extLst>
              <a:ext uri="{FF2B5EF4-FFF2-40B4-BE49-F238E27FC236}">
                <a16:creationId xmlns:a16="http://schemas.microsoft.com/office/drawing/2014/main" id="{09D39C0A-36B2-9B4C-B348-2AB721D66EBA}"/>
              </a:ext>
            </a:extLst>
          </p:cNvPr>
          <p:cNvPicPr>
            <a:picLocks noChangeAspect="1"/>
          </p:cNvPicPr>
          <p:nvPr userDrawn="1"/>
        </p:nvPicPr>
        <p:blipFill>
          <a:blip r:embed="rId5"/>
          <a:stretch>
            <a:fillRect/>
          </a:stretch>
        </p:blipFill>
        <p:spPr>
          <a:xfrm>
            <a:off x="5492750" y="1903865"/>
            <a:ext cx="1206500" cy="1206500"/>
          </a:xfrm>
          <a:prstGeom prst="rect">
            <a:avLst/>
          </a:prstGeom>
        </p:spPr>
      </p:pic>
    </p:spTree>
    <p:extLst>
      <p:ext uri="{BB962C8B-B14F-4D97-AF65-F5344CB8AC3E}">
        <p14:creationId xmlns:p14="http://schemas.microsoft.com/office/powerpoint/2010/main" val="103909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0663D5-FBEB-B24C-8281-402D838EEF03}"/>
              </a:ext>
            </a:extLst>
          </p:cNvPr>
          <p:cNvPicPr>
            <a:picLocks noChangeAspect="1"/>
          </p:cNvPicPr>
          <p:nvPr userDrawn="1"/>
        </p:nvPicPr>
        <p:blipFill>
          <a:blip r:embed="rId8"/>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24F4049-66AD-5146-98D6-9B034DE9A0AD}"/>
              </a:ext>
            </a:extLst>
          </p:cNvPr>
          <p:cNvSpPr>
            <a:spLocks noGrp="1"/>
          </p:cNvSpPr>
          <p:nvPr>
            <p:ph type="title"/>
          </p:nvPr>
        </p:nvSpPr>
        <p:spPr>
          <a:xfrm>
            <a:off x="838201" y="365125"/>
            <a:ext cx="8517466" cy="648129"/>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86C46F-C309-2949-B577-C46C7F1069B8}"/>
              </a:ext>
            </a:extLst>
          </p:cNvPr>
          <p:cNvSpPr>
            <a:spLocks noGrp="1"/>
          </p:cNvSpPr>
          <p:nvPr>
            <p:ph type="body" idx="1"/>
          </p:nvPr>
        </p:nvSpPr>
        <p:spPr>
          <a:xfrm>
            <a:off x="838200" y="1519880"/>
            <a:ext cx="10515600" cy="4351338"/>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9A964D4-30BC-714B-BF43-33059775F8E2}"/>
              </a:ext>
            </a:extLst>
          </p:cNvPr>
          <p:cNvSpPr>
            <a:spLocks noGrp="1"/>
          </p:cNvSpPr>
          <p:nvPr>
            <p:ph type="sldNum" sz="quarter" idx="4"/>
          </p:nvPr>
        </p:nvSpPr>
        <p:spPr>
          <a:xfrm>
            <a:off x="838200" y="6308939"/>
            <a:ext cx="597815" cy="365125"/>
          </a:xfrm>
          <a:prstGeom prst="rect">
            <a:avLst/>
          </a:prstGeom>
        </p:spPr>
        <p:txBody>
          <a:bodyPr vert="horz" lIns="0" tIns="45720" rIns="0" bIns="45720" rtlCol="0" anchor="ctr"/>
          <a:lstStyle>
            <a:lvl1pPr algn="l">
              <a:defRPr sz="1200" b="1" i="0">
                <a:solidFill>
                  <a:srgbClr val="4CAA51"/>
                </a:solidFill>
                <a:latin typeface="Arial" panose="020B0604020202020204" pitchFamily="34" charset="0"/>
                <a:cs typeface="Arial" panose="020B0604020202020204" pitchFamily="34" charset="0"/>
              </a:defRPr>
            </a:lvl1pPr>
          </a:lstStyle>
          <a:p>
            <a:fld id="{1D87FF27-0278-7644-9F6D-91050234C254}" type="slidenum">
              <a:rPr lang="en-US" smtClean="0"/>
              <a:pPr/>
              <a:t>‹#›</a:t>
            </a:fld>
            <a:endParaRPr lang="en-US"/>
          </a:p>
        </p:txBody>
      </p:sp>
      <p:cxnSp>
        <p:nvCxnSpPr>
          <p:cNvPr id="10" name="Straight Connector 9">
            <a:extLst>
              <a:ext uri="{FF2B5EF4-FFF2-40B4-BE49-F238E27FC236}">
                <a16:creationId xmlns:a16="http://schemas.microsoft.com/office/drawing/2014/main" id="{67B539F3-99F6-2040-B03F-B5B0C177B1BD}"/>
              </a:ext>
            </a:extLst>
          </p:cNvPr>
          <p:cNvCxnSpPr>
            <a:cxnSpLocks/>
          </p:cNvCxnSpPr>
          <p:nvPr userDrawn="1"/>
        </p:nvCxnSpPr>
        <p:spPr>
          <a:xfrm>
            <a:off x="838200" y="1013254"/>
            <a:ext cx="8517467" cy="0"/>
          </a:xfrm>
          <a:prstGeom prst="line">
            <a:avLst/>
          </a:prstGeom>
          <a:ln w="3175">
            <a:solidFill>
              <a:srgbClr val="114C8D"/>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FF40DEB-26A4-0944-B25B-4F8FB5C9EFAC}"/>
              </a:ext>
            </a:extLst>
          </p:cNvPr>
          <p:cNvPicPr>
            <a:picLocks noChangeAspect="1"/>
          </p:cNvPicPr>
          <p:nvPr userDrawn="1"/>
        </p:nvPicPr>
        <p:blipFill>
          <a:blip r:embed="rId9"/>
          <a:stretch>
            <a:fillRect/>
          </a:stretch>
        </p:blipFill>
        <p:spPr>
          <a:xfrm>
            <a:off x="8109438" y="6377843"/>
            <a:ext cx="3244362" cy="228600"/>
          </a:xfrm>
          <a:prstGeom prst="rect">
            <a:avLst/>
          </a:prstGeom>
        </p:spPr>
      </p:pic>
      <p:pic>
        <p:nvPicPr>
          <p:cNvPr id="16" name="Picture 15">
            <a:extLst>
              <a:ext uri="{FF2B5EF4-FFF2-40B4-BE49-F238E27FC236}">
                <a16:creationId xmlns:a16="http://schemas.microsoft.com/office/drawing/2014/main" id="{8971B09B-8C27-D649-A50A-DE4C206882F2}"/>
              </a:ext>
            </a:extLst>
          </p:cNvPr>
          <p:cNvPicPr>
            <a:picLocks noChangeAspect="1"/>
          </p:cNvPicPr>
          <p:nvPr userDrawn="1"/>
        </p:nvPicPr>
        <p:blipFill>
          <a:blip r:embed="rId10"/>
          <a:stretch>
            <a:fillRect/>
          </a:stretch>
        </p:blipFill>
        <p:spPr>
          <a:xfrm>
            <a:off x="9590995" y="163536"/>
            <a:ext cx="1762125" cy="1371600"/>
          </a:xfrm>
          <a:prstGeom prst="rect">
            <a:avLst/>
          </a:prstGeom>
        </p:spPr>
      </p:pic>
    </p:spTree>
    <p:extLst>
      <p:ext uri="{BB962C8B-B14F-4D97-AF65-F5344CB8AC3E}">
        <p14:creationId xmlns:p14="http://schemas.microsoft.com/office/powerpoint/2010/main" val="1095934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hdr="0" ftr="0" dt="0"/>
  <p:txStyles>
    <p:titleStyle>
      <a:lvl1pPr algn="l" defTabSz="914400" rtl="0" eaLnBrk="1" latinLnBrk="0" hangingPunct="1">
        <a:lnSpc>
          <a:spcPct val="90000"/>
        </a:lnSpc>
        <a:spcBef>
          <a:spcPct val="0"/>
        </a:spcBef>
        <a:buNone/>
        <a:defRPr sz="2800" b="1" i="0" kern="1200">
          <a:solidFill>
            <a:srgbClr val="114C8D"/>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87C1-9223-2F41-8B07-1C0CA82D95B0}"/>
              </a:ext>
            </a:extLst>
          </p:cNvPr>
          <p:cNvSpPr>
            <a:spLocks noGrp="1"/>
          </p:cNvSpPr>
          <p:nvPr>
            <p:ph type="ctrTitle"/>
          </p:nvPr>
        </p:nvSpPr>
        <p:spPr>
          <a:xfrm>
            <a:off x="590681" y="2517717"/>
            <a:ext cx="5505319" cy="1822565"/>
          </a:xfrm>
        </p:spPr>
        <p:txBody>
          <a:bodyPr/>
          <a:lstStyle/>
          <a:p>
            <a:r>
              <a:rPr lang="en-US" dirty="0"/>
              <a:t>Keeping KP Affordable and Competitive </a:t>
            </a:r>
          </a:p>
        </p:txBody>
      </p:sp>
      <p:sp>
        <p:nvSpPr>
          <p:cNvPr id="3" name="Subtitle 2">
            <a:extLst>
              <a:ext uri="{FF2B5EF4-FFF2-40B4-BE49-F238E27FC236}">
                <a16:creationId xmlns:a16="http://schemas.microsoft.com/office/drawing/2014/main" id="{42D942E5-6427-764A-A58B-876A7A32497E}"/>
              </a:ext>
            </a:extLst>
          </p:cNvPr>
          <p:cNvSpPr>
            <a:spLocks noGrp="1"/>
          </p:cNvSpPr>
          <p:nvPr>
            <p:ph type="subTitle" idx="1"/>
          </p:nvPr>
        </p:nvSpPr>
        <p:spPr/>
        <p:txBody>
          <a:bodyPr/>
          <a:lstStyle/>
          <a:p>
            <a:r>
              <a:rPr lang="en-US" dirty="0"/>
              <a:t>How unit-based teams </a:t>
            </a:r>
            <a:r>
              <a:rPr lang="en-US"/>
              <a:t>are saving </a:t>
            </a:r>
            <a:r>
              <a:rPr lang="en-US" dirty="0"/>
              <a:t>money for Kaiser Permanente </a:t>
            </a:r>
          </a:p>
        </p:txBody>
      </p:sp>
      <p:sp>
        <p:nvSpPr>
          <p:cNvPr id="4" name="TextBox 3">
            <a:extLst>
              <a:ext uri="{FF2B5EF4-FFF2-40B4-BE49-F238E27FC236}">
                <a16:creationId xmlns:a16="http://schemas.microsoft.com/office/drawing/2014/main" id="{81948450-511D-1C4F-B52B-A8A76FBABE57}"/>
              </a:ext>
            </a:extLst>
          </p:cNvPr>
          <p:cNvSpPr txBox="1"/>
          <p:nvPr/>
        </p:nvSpPr>
        <p:spPr>
          <a:xfrm>
            <a:off x="590681" y="5834743"/>
            <a:ext cx="782074" cy="276999"/>
          </a:xfrm>
          <a:prstGeom prst="rect">
            <a:avLst/>
          </a:prstGeom>
          <a:noFill/>
        </p:spPr>
        <p:txBody>
          <a:bodyPr wrap="none" lIns="0" rIns="0" rtlCol="0">
            <a:spAutoFit/>
          </a:bodyPr>
          <a:lstStyle/>
          <a:p>
            <a:r>
              <a:rPr lang="en-US" sz="1200" dirty="0">
                <a:solidFill>
                  <a:srgbClr val="4CAA51"/>
                </a:solidFill>
                <a:latin typeface="Arial" panose="020B0604020202020204" pitchFamily="34" charset="0"/>
                <a:cs typeface="Arial" panose="020B0604020202020204" pitchFamily="34" charset="0"/>
              </a:rPr>
              <a:t>DATE 2024</a:t>
            </a:r>
          </a:p>
        </p:txBody>
      </p:sp>
    </p:spTree>
    <p:extLst>
      <p:ext uri="{BB962C8B-B14F-4D97-AF65-F5344CB8AC3E}">
        <p14:creationId xmlns:p14="http://schemas.microsoft.com/office/powerpoint/2010/main" val="351635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0994-ABA3-EB45-AB39-F8D242FADD10}"/>
              </a:ext>
            </a:extLst>
          </p:cNvPr>
          <p:cNvSpPr>
            <a:spLocks noGrp="1"/>
          </p:cNvSpPr>
          <p:nvPr>
            <p:ph type="title"/>
          </p:nvPr>
        </p:nvSpPr>
        <p:spPr/>
        <p:txBody>
          <a:bodyPr/>
          <a:lstStyle/>
          <a:p>
            <a:r>
              <a:rPr lang="en-US" dirty="0">
                <a:solidFill>
                  <a:srgbClr val="003B70"/>
                </a:solidFill>
              </a:rPr>
              <a:t>Tips for Tracking Financial Impact</a:t>
            </a:r>
            <a:endParaRPr lang="en-US" dirty="0"/>
          </a:p>
        </p:txBody>
      </p:sp>
      <p:sp>
        <p:nvSpPr>
          <p:cNvPr id="3" name="Slide Number Placeholder 2">
            <a:extLst>
              <a:ext uri="{FF2B5EF4-FFF2-40B4-BE49-F238E27FC236}">
                <a16:creationId xmlns:a16="http://schemas.microsoft.com/office/drawing/2014/main" id="{9FEF8690-EA4F-7443-AA83-9145954274ED}"/>
              </a:ext>
            </a:extLst>
          </p:cNvPr>
          <p:cNvSpPr>
            <a:spLocks noGrp="1"/>
          </p:cNvSpPr>
          <p:nvPr>
            <p:ph type="sldNum" sz="quarter" idx="12"/>
          </p:nvPr>
        </p:nvSpPr>
        <p:spPr/>
        <p:txBody>
          <a:bodyPr/>
          <a:lstStyle/>
          <a:p>
            <a:fld id="{1D87FF27-0278-7644-9F6D-91050234C254}" type="slidenum">
              <a:rPr lang="en-US" smtClean="0"/>
              <a:t>10</a:t>
            </a:fld>
            <a:endParaRPr lang="en-US"/>
          </a:p>
        </p:txBody>
      </p:sp>
      <p:sp>
        <p:nvSpPr>
          <p:cNvPr id="4" name="Content Placeholder 6">
            <a:extLst>
              <a:ext uri="{FF2B5EF4-FFF2-40B4-BE49-F238E27FC236}">
                <a16:creationId xmlns:a16="http://schemas.microsoft.com/office/drawing/2014/main" id="{E252F415-A813-9A43-B43D-14E1BBDB60EC}"/>
              </a:ext>
            </a:extLst>
          </p:cNvPr>
          <p:cNvSpPr txBox="1">
            <a:spLocks/>
          </p:cNvSpPr>
          <p:nvPr/>
        </p:nvSpPr>
        <p:spPr>
          <a:xfrm>
            <a:off x="811722" y="1393372"/>
            <a:ext cx="4691870" cy="4362368"/>
          </a:xfrm>
          <a:prstGeom prst="rect">
            <a:avLst/>
          </a:prstGeom>
        </p:spPr>
        <p:txBody>
          <a:bodyPr>
            <a:noAutofit/>
          </a:bodyPr>
          <a:lst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t>Think about potential financial impact from the start of your project. This will help you identify early on the data to collect and monitor so the financial impact can be calculated later.</a:t>
            </a:r>
          </a:p>
          <a:p>
            <a:r>
              <a:rPr lang="en-US" sz="2300" dirty="0"/>
              <a:t>Understand your baseline metric. Once you know what your goal is, determine the associated costs before any changes are made. This will help you translate the improvement into money saved.</a:t>
            </a:r>
          </a:p>
        </p:txBody>
      </p:sp>
      <p:pic>
        <p:nvPicPr>
          <p:cNvPr id="5" name="Content Placeholder 9" descr="A person writing on a piece of paper&#10;&#10;Description automatically generated with low confidence">
            <a:extLst>
              <a:ext uri="{FF2B5EF4-FFF2-40B4-BE49-F238E27FC236}">
                <a16:creationId xmlns:a16="http://schemas.microsoft.com/office/drawing/2014/main" id="{E84EFF8C-4B4C-8A45-933B-B2096EF65FDD}"/>
              </a:ext>
            </a:extLst>
          </p:cNvPr>
          <p:cNvPicPr>
            <a:picLocks noChangeAspect="1"/>
          </p:cNvPicPr>
          <p:nvPr/>
        </p:nvPicPr>
        <p:blipFill>
          <a:blip r:embed="rId2"/>
          <a:stretch>
            <a:fillRect/>
          </a:stretch>
        </p:blipFill>
        <p:spPr>
          <a:xfrm>
            <a:off x="6178506" y="2216274"/>
            <a:ext cx="4313227" cy="2425451"/>
          </a:xfrm>
          <a:prstGeom prst="rect">
            <a:avLst/>
          </a:prstGeom>
        </p:spPr>
      </p:pic>
    </p:spTree>
    <p:extLst>
      <p:ext uri="{BB962C8B-B14F-4D97-AF65-F5344CB8AC3E}">
        <p14:creationId xmlns:p14="http://schemas.microsoft.com/office/powerpoint/2010/main" val="253242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DF83-F4E9-F849-93E6-56D161813BF1}"/>
              </a:ext>
            </a:extLst>
          </p:cNvPr>
          <p:cNvSpPr>
            <a:spLocks noGrp="1"/>
          </p:cNvSpPr>
          <p:nvPr>
            <p:ph type="title"/>
          </p:nvPr>
        </p:nvSpPr>
        <p:spPr/>
        <p:txBody>
          <a:bodyPr/>
          <a:lstStyle/>
          <a:p>
            <a:r>
              <a:rPr lang="en-US" dirty="0"/>
              <a:t>Tips for Tracking Financial Impact </a:t>
            </a:r>
          </a:p>
        </p:txBody>
      </p:sp>
      <p:sp>
        <p:nvSpPr>
          <p:cNvPr id="3" name="Slide Number Placeholder 2">
            <a:extLst>
              <a:ext uri="{FF2B5EF4-FFF2-40B4-BE49-F238E27FC236}">
                <a16:creationId xmlns:a16="http://schemas.microsoft.com/office/drawing/2014/main" id="{0A186EF7-46D9-2048-B42C-7048307DCBF2}"/>
              </a:ext>
            </a:extLst>
          </p:cNvPr>
          <p:cNvSpPr>
            <a:spLocks noGrp="1"/>
          </p:cNvSpPr>
          <p:nvPr>
            <p:ph type="sldNum" sz="quarter" idx="12"/>
          </p:nvPr>
        </p:nvSpPr>
        <p:spPr/>
        <p:txBody>
          <a:bodyPr/>
          <a:lstStyle/>
          <a:p>
            <a:fld id="{1D87FF27-0278-7644-9F6D-91050234C254}" type="slidenum">
              <a:rPr lang="en-US" smtClean="0"/>
              <a:t>11</a:t>
            </a:fld>
            <a:endParaRPr lang="en-US"/>
          </a:p>
        </p:txBody>
      </p:sp>
      <p:sp>
        <p:nvSpPr>
          <p:cNvPr id="4" name="Content Placeholder 6">
            <a:extLst>
              <a:ext uri="{FF2B5EF4-FFF2-40B4-BE49-F238E27FC236}">
                <a16:creationId xmlns:a16="http://schemas.microsoft.com/office/drawing/2014/main" id="{6A9A0CB1-95C8-DC40-A225-F43961E68C0E}"/>
              </a:ext>
            </a:extLst>
          </p:cNvPr>
          <p:cNvSpPr txBox="1">
            <a:spLocks/>
          </p:cNvSpPr>
          <p:nvPr/>
        </p:nvSpPr>
        <p:spPr>
          <a:xfrm>
            <a:off x="898002" y="1910708"/>
            <a:ext cx="5181600" cy="2791397"/>
          </a:xfrm>
          <a:prstGeom prst="rect">
            <a:avLst/>
          </a:prstGeom>
        </p:spPr>
        <p:txBody>
          <a:bodyPr>
            <a:noAutofit/>
          </a:bodyPr>
          <a:lst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Think about the cost associated with the staffing crisis. For instance, if your goal is to streamline scheduling, think about the potential costs, such as excessive overtime, associated with an inefficient schedule.</a:t>
            </a:r>
          </a:p>
          <a:p>
            <a:pPr marL="0" indent="0">
              <a:buFont typeface="Arial" panose="020B0604020202020204" pitchFamily="34" charset="0"/>
              <a:buNone/>
            </a:pPr>
            <a:endParaRPr lang="en-US" sz="2400" b="1"/>
          </a:p>
          <a:p>
            <a:pPr marL="0" indent="0">
              <a:buFont typeface="Arial" panose="020B0604020202020204" pitchFamily="34" charset="0"/>
              <a:buNone/>
            </a:pPr>
            <a:r>
              <a:rPr lang="en-US" sz="2400" b="1"/>
              <a:t>Scan the QR code for more tips </a:t>
            </a:r>
          </a:p>
          <a:p>
            <a:endParaRPr lang="en-US" sz="2400" dirty="0"/>
          </a:p>
        </p:txBody>
      </p:sp>
      <p:pic>
        <p:nvPicPr>
          <p:cNvPr id="5" name="Content Placeholder 2">
            <a:extLst>
              <a:ext uri="{FF2B5EF4-FFF2-40B4-BE49-F238E27FC236}">
                <a16:creationId xmlns:a16="http://schemas.microsoft.com/office/drawing/2014/main" id="{943B61E9-715E-6E44-B926-DFEE4CABBA9E}"/>
              </a:ext>
            </a:extLst>
          </p:cNvPr>
          <p:cNvPicPr>
            <a:picLocks noChangeAspect="1"/>
          </p:cNvPicPr>
          <p:nvPr/>
        </p:nvPicPr>
        <p:blipFill>
          <a:blip r:embed="rId2"/>
          <a:srcRect/>
          <a:stretch/>
        </p:blipFill>
        <p:spPr>
          <a:xfrm>
            <a:off x="6172202" y="1536317"/>
            <a:ext cx="3540180" cy="3540180"/>
          </a:xfrm>
          <a:prstGeom prst="rect">
            <a:avLst/>
          </a:prstGeom>
        </p:spPr>
      </p:pic>
    </p:spTree>
    <p:extLst>
      <p:ext uri="{BB962C8B-B14F-4D97-AF65-F5344CB8AC3E}">
        <p14:creationId xmlns:p14="http://schemas.microsoft.com/office/powerpoint/2010/main" val="229799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F0FE-22E4-7C49-B319-4D8150A5546F}"/>
              </a:ext>
            </a:extLst>
          </p:cNvPr>
          <p:cNvSpPr>
            <a:spLocks noGrp="1"/>
          </p:cNvSpPr>
          <p:nvPr>
            <p:ph type="title"/>
          </p:nvPr>
        </p:nvSpPr>
        <p:spPr/>
        <p:txBody>
          <a:bodyPr/>
          <a:lstStyle/>
          <a:p>
            <a:r>
              <a:rPr lang="en-US" dirty="0"/>
              <a:t>Download the Waste Walk How-to Guide </a:t>
            </a:r>
          </a:p>
        </p:txBody>
      </p:sp>
      <p:sp>
        <p:nvSpPr>
          <p:cNvPr id="3" name="Slide Number Placeholder 2">
            <a:extLst>
              <a:ext uri="{FF2B5EF4-FFF2-40B4-BE49-F238E27FC236}">
                <a16:creationId xmlns:a16="http://schemas.microsoft.com/office/drawing/2014/main" id="{9E16FE0E-3BB4-3D41-A08A-691E5AEBB643}"/>
              </a:ext>
            </a:extLst>
          </p:cNvPr>
          <p:cNvSpPr>
            <a:spLocks noGrp="1"/>
          </p:cNvSpPr>
          <p:nvPr>
            <p:ph type="sldNum" sz="quarter" idx="12"/>
          </p:nvPr>
        </p:nvSpPr>
        <p:spPr/>
        <p:txBody>
          <a:bodyPr/>
          <a:lstStyle/>
          <a:p>
            <a:fld id="{1D87FF27-0278-7644-9F6D-91050234C254}" type="slidenum">
              <a:rPr lang="en-US" smtClean="0"/>
              <a:t>12</a:t>
            </a:fld>
            <a:endParaRPr lang="en-US"/>
          </a:p>
        </p:txBody>
      </p:sp>
      <p:pic>
        <p:nvPicPr>
          <p:cNvPr id="4" name="Content Placeholder 2" descr="A picture containing chart&#10;&#10;Description automatically generated">
            <a:extLst>
              <a:ext uri="{FF2B5EF4-FFF2-40B4-BE49-F238E27FC236}">
                <a16:creationId xmlns:a16="http://schemas.microsoft.com/office/drawing/2014/main" id="{E62FDBB7-10A1-8746-A572-7DB45CFEED73}"/>
              </a:ext>
            </a:extLst>
          </p:cNvPr>
          <p:cNvPicPr>
            <a:picLocks noChangeAspect="1"/>
          </p:cNvPicPr>
          <p:nvPr/>
        </p:nvPicPr>
        <p:blipFill>
          <a:blip r:embed="rId3"/>
          <a:stretch>
            <a:fillRect/>
          </a:stretch>
        </p:blipFill>
        <p:spPr>
          <a:xfrm>
            <a:off x="878758" y="1374500"/>
            <a:ext cx="4239341" cy="4573193"/>
          </a:xfrm>
          <a:prstGeom prst="rect">
            <a:avLst/>
          </a:prstGeom>
        </p:spPr>
      </p:pic>
      <p:pic>
        <p:nvPicPr>
          <p:cNvPr id="5" name="Picture 4">
            <a:extLst>
              <a:ext uri="{FF2B5EF4-FFF2-40B4-BE49-F238E27FC236}">
                <a16:creationId xmlns:a16="http://schemas.microsoft.com/office/drawing/2014/main" id="{54AE025F-E226-0D48-AEB8-3D3D7112C2F6}"/>
              </a:ext>
            </a:extLst>
          </p:cNvPr>
          <p:cNvPicPr>
            <a:picLocks noChangeAspect="1"/>
          </p:cNvPicPr>
          <p:nvPr/>
        </p:nvPicPr>
        <p:blipFill>
          <a:blip r:embed="rId4"/>
          <a:srcRect/>
          <a:stretch/>
        </p:blipFill>
        <p:spPr>
          <a:xfrm>
            <a:off x="5813678" y="1469985"/>
            <a:ext cx="3918029" cy="3918029"/>
          </a:xfrm>
          <a:prstGeom prst="rect">
            <a:avLst/>
          </a:prstGeom>
        </p:spPr>
      </p:pic>
      <p:sp>
        <p:nvSpPr>
          <p:cNvPr id="6" name="TextBox 5">
            <a:extLst>
              <a:ext uri="{FF2B5EF4-FFF2-40B4-BE49-F238E27FC236}">
                <a16:creationId xmlns:a16="http://schemas.microsoft.com/office/drawing/2014/main" id="{2EB7C489-21F5-114F-8C41-07C049EB665E}"/>
              </a:ext>
            </a:extLst>
          </p:cNvPr>
          <p:cNvSpPr txBox="1"/>
          <p:nvPr/>
        </p:nvSpPr>
        <p:spPr>
          <a:xfrm>
            <a:off x="5813678" y="5281503"/>
            <a:ext cx="3687161"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Scan the QR code to see </a:t>
            </a:r>
          </a:p>
          <a:p>
            <a:pPr algn="ctr"/>
            <a:r>
              <a:rPr lang="en-US" sz="2000" b="1" dirty="0">
                <a:latin typeface="Arial" panose="020B0604020202020204" pitchFamily="34" charset="0"/>
                <a:cs typeface="Arial" panose="020B0604020202020204" pitchFamily="34" charset="0"/>
              </a:rPr>
              <a:t>the How-to Guide</a:t>
            </a:r>
          </a:p>
        </p:txBody>
      </p:sp>
    </p:spTree>
    <p:extLst>
      <p:ext uri="{BB962C8B-B14F-4D97-AF65-F5344CB8AC3E}">
        <p14:creationId xmlns:p14="http://schemas.microsoft.com/office/powerpoint/2010/main" val="112450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D5AC-F9F6-D8B9-0C32-A5389332C0E1}"/>
              </a:ext>
            </a:extLst>
          </p:cNvPr>
          <p:cNvSpPr>
            <a:spLocks noGrp="1"/>
          </p:cNvSpPr>
          <p:nvPr>
            <p:ph type="title"/>
          </p:nvPr>
        </p:nvSpPr>
        <p:spPr/>
        <p:txBody>
          <a:bodyPr>
            <a:normAutofit fontScale="90000"/>
          </a:bodyPr>
          <a:lstStyle/>
          <a:p>
            <a:r>
              <a:rPr lang="en-US" dirty="0"/>
              <a:t>General Principles for UBT Affordability Projects </a:t>
            </a:r>
          </a:p>
        </p:txBody>
      </p:sp>
      <p:pic>
        <p:nvPicPr>
          <p:cNvPr id="8" name="Content Placeholder 7" descr="A picture of a nurse wearing blue scrubs,  at a recycling bin containing plastic bags and plastic&#10;&#10;">
            <a:extLst>
              <a:ext uri="{FF2B5EF4-FFF2-40B4-BE49-F238E27FC236}">
                <a16:creationId xmlns:a16="http://schemas.microsoft.com/office/drawing/2014/main" id="{46198563-CC29-C2C4-A40A-B20731A7EB38}"/>
              </a:ext>
            </a:extLst>
          </p:cNvPr>
          <p:cNvPicPr>
            <a:picLocks noGrp="1" noChangeAspect="1"/>
          </p:cNvPicPr>
          <p:nvPr>
            <p:ph idx="1"/>
          </p:nvPr>
        </p:nvPicPr>
        <p:blipFill>
          <a:blip r:embed="rId3"/>
          <a:stretch>
            <a:fillRect/>
          </a:stretch>
        </p:blipFill>
        <p:spPr>
          <a:xfrm>
            <a:off x="1676204" y="1485428"/>
            <a:ext cx="7679463" cy="4351337"/>
          </a:xfrm>
        </p:spPr>
      </p:pic>
      <p:sp>
        <p:nvSpPr>
          <p:cNvPr id="5" name="Slide Number Placeholder 4">
            <a:extLst>
              <a:ext uri="{FF2B5EF4-FFF2-40B4-BE49-F238E27FC236}">
                <a16:creationId xmlns:a16="http://schemas.microsoft.com/office/drawing/2014/main" id="{26FADF2C-0F26-4550-B1FB-4587C3C23244}"/>
              </a:ext>
            </a:extLst>
          </p:cNvPr>
          <p:cNvSpPr>
            <a:spLocks noGrp="1"/>
          </p:cNvSpPr>
          <p:nvPr>
            <p:ph type="sldNum" sz="quarter" idx="12"/>
          </p:nvPr>
        </p:nvSpPr>
        <p:spPr/>
        <p:txBody>
          <a:bodyPr/>
          <a:lstStyle/>
          <a:p>
            <a:fld id="{1D87FF27-0278-7644-9F6D-91050234C254}" type="slidenum">
              <a:rPr lang="en-US" smtClean="0"/>
              <a:t>13</a:t>
            </a:fld>
            <a:endParaRPr lang="en-US"/>
          </a:p>
        </p:txBody>
      </p:sp>
    </p:spTree>
    <p:extLst>
      <p:ext uri="{BB962C8B-B14F-4D97-AF65-F5344CB8AC3E}">
        <p14:creationId xmlns:p14="http://schemas.microsoft.com/office/powerpoint/2010/main" val="96598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A163-BAFD-F94A-94C7-D2D4E77B6670}"/>
              </a:ext>
            </a:extLst>
          </p:cNvPr>
          <p:cNvSpPr>
            <a:spLocks noGrp="1"/>
          </p:cNvSpPr>
          <p:nvPr>
            <p:ph type="title"/>
          </p:nvPr>
        </p:nvSpPr>
        <p:spPr/>
        <p:txBody>
          <a:bodyPr/>
          <a:lstStyle/>
          <a:p>
            <a:r>
              <a:rPr lang="en-US" dirty="0"/>
              <a:t>How might we reduce costs? </a:t>
            </a:r>
          </a:p>
        </p:txBody>
      </p:sp>
      <p:sp>
        <p:nvSpPr>
          <p:cNvPr id="3" name="Content Placeholder 2">
            <a:extLst>
              <a:ext uri="{FF2B5EF4-FFF2-40B4-BE49-F238E27FC236}">
                <a16:creationId xmlns:a16="http://schemas.microsoft.com/office/drawing/2014/main" id="{0BEB883E-7576-FB48-A255-9F6A5DAECACC}"/>
              </a:ext>
            </a:extLst>
          </p:cNvPr>
          <p:cNvSpPr>
            <a:spLocks noGrp="1"/>
          </p:cNvSpPr>
          <p:nvPr>
            <p:ph sz="half" idx="1"/>
          </p:nvPr>
        </p:nvSpPr>
        <p:spPr>
          <a:xfrm>
            <a:off x="838200" y="1956594"/>
            <a:ext cx="5181600" cy="4351338"/>
          </a:xfrm>
        </p:spPr>
        <p:txBody>
          <a:bodyPr/>
          <a:lstStyle/>
          <a:p>
            <a:pPr marL="502920" indent="-502920" fontAlgn="t">
              <a:buFont typeface="Wingdings" pitchFamily="2" charset="2"/>
              <a:buChar char="ü"/>
            </a:pPr>
            <a:r>
              <a:rPr lang="en-US" dirty="0"/>
              <a:t>Standardize supply storage and ordering</a:t>
            </a:r>
          </a:p>
          <a:p>
            <a:pPr marL="502920" indent="-502920" fontAlgn="t">
              <a:buFont typeface="Wingdings" pitchFamily="2" charset="2"/>
              <a:buChar char="ü"/>
            </a:pPr>
            <a:r>
              <a:rPr lang="en-US" dirty="0"/>
              <a:t>Reduce demand for STAT orders</a:t>
            </a:r>
          </a:p>
          <a:p>
            <a:pPr marL="502920" indent="-502920" fontAlgn="t">
              <a:buFont typeface="Wingdings" pitchFamily="2" charset="2"/>
              <a:buChar char="ü"/>
            </a:pPr>
            <a:r>
              <a:rPr lang="en-US" dirty="0"/>
              <a:t>Reduce variation in supply ordering</a:t>
            </a:r>
          </a:p>
          <a:p>
            <a:pPr marL="502920" indent="-502920" fontAlgn="t">
              <a:buFont typeface="Wingdings" pitchFamily="2" charset="2"/>
              <a:buChar char="ü"/>
            </a:pPr>
            <a:r>
              <a:rPr lang="en-US" dirty="0"/>
              <a:t>Internalize testing and other services</a:t>
            </a:r>
          </a:p>
          <a:p>
            <a:endParaRPr lang="en-US" dirty="0"/>
          </a:p>
        </p:txBody>
      </p:sp>
      <p:pic>
        <p:nvPicPr>
          <p:cNvPr id="9" name="Content Placeholder 8">
            <a:extLst>
              <a:ext uri="{FF2B5EF4-FFF2-40B4-BE49-F238E27FC236}">
                <a16:creationId xmlns:a16="http://schemas.microsoft.com/office/drawing/2014/main" id="{45FD536C-9B3F-1540-8911-737161AA5013}"/>
              </a:ext>
            </a:extLst>
          </p:cNvPr>
          <p:cNvPicPr>
            <a:picLocks noGrp="1" noChangeAspect="1"/>
          </p:cNvPicPr>
          <p:nvPr>
            <p:ph sz="half" idx="2"/>
          </p:nvPr>
        </p:nvPicPr>
        <p:blipFill>
          <a:blip r:embed="rId3"/>
          <a:stretch>
            <a:fillRect/>
          </a:stretch>
        </p:blipFill>
        <p:spPr>
          <a:xfrm>
            <a:off x="6172200" y="1956594"/>
            <a:ext cx="5181600" cy="3454400"/>
          </a:xfrm>
        </p:spPr>
      </p:pic>
      <p:sp>
        <p:nvSpPr>
          <p:cNvPr id="5" name="Slide Number Placeholder 4">
            <a:extLst>
              <a:ext uri="{FF2B5EF4-FFF2-40B4-BE49-F238E27FC236}">
                <a16:creationId xmlns:a16="http://schemas.microsoft.com/office/drawing/2014/main" id="{FAC128F2-B447-CB48-A974-75E26C744ADA}"/>
              </a:ext>
            </a:extLst>
          </p:cNvPr>
          <p:cNvSpPr>
            <a:spLocks noGrp="1"/>
          </p:cNvSpPr>
          <p:nvPr>
            <p:ph type="sldNum" sz="quarter" idx="12"/>
          </p:nvPr>
        </p:nvSpPr>
        <p:spPr/>
        <p:txBody>
          <a:bodyPr/>
          <a:lstStyle/>
          <a:p>
            <a:fld id="{1D87FF27-0278-7644-9F6D-91050234C254}" type="slidenum">
              <a:rPr lang="en-US" smtClean="0"/>
              <a:t>14</a:t>
            </a:fld>
            <a:endParaRPr lang="en-US"/>
          </a:p>
        </p:txBody>
      </p:sp>
    </p:spTree>
    <p:extLst>
      <p:ext uri="{BB962C8B-B14F-4D97-AF65-F5344CB8AC3E}">
        <p14:creationId xmlns:p14="http://schemas.microsoft.com/office/powerpoint/2010/main" val="382459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A163-BAFD-F94A-94C7-D2D4E77B6670}"/>
              </a:ext>
            </a:extLst>
          </p:cNvPr>
          <p:cNvSpPr>
            <a:spLocks noGrp="1"/>
          </p:cNvSpPr>
          <p:nvPr>
            <p:ph type="title"/>
          </p:nvPr>
        </p:nvSpPr>
        <p:spPr/>
        <p:txBody>
          <a:bodyPr/>
          <a:lstStyle/>
          <a:p>
            <a:r>
              <a:rPr lang="en-US" dirty="0"/>
              <a:t>How might we increase efficiency? </a:t>
            </a:r>
          </a:p>
        </p:txBody>
      </p:sp>
      <p:sp>
        <p:nvSpPr>
          <p:cNvPr id="3" name="Content Placeholder 2">
            <a:extLst>
              <a:ext uri="{FF2B5EF4-FFF2-40B4-BE49-F238E27FC236}">
                <a16:creationId xmlns:a16="http://schemas.microsoft.com/office/drawing/2014/main" id="{0BEB883E-7576-FB48-A255-9F6A5DAECACC}"/>
              </a:ext>
            </a:extLst>
          </p:cNvPr>
          <p:cNvSpPr>
            <a:spLocks noGrp="1"/>
          </p:cNvSpPr>
          <p:nvPr>
            <p:ph sz="half" idx="1"/>
          </p:nvPr>
        </p:nvSpPr>
        <p:spPr>
          <a:xfrm>
            <a:off x="838200" y="1956594"/>
            <a:ext cx="5181600" cy="4351338"/>
          </a:xfrm>
        </p:spPr>
        <p:txBody>
          <a:bodyPr/>
          <a:lstStyle/>
          <a:p>
            <a:pPr marL="502920" indent="-502920" fontAlgn="t">
              <a:buFont typeface="Wingdings" pitchFamily="2" charset="2"/>
              <a:buChar char="ü"/>
            </a:pPr>
            <a:r>
              <a:rPr lang="en-US" dirty="0"/>
              <a:t>Reduce re-work caused by incomplete information</a:t>
            </a:r>
          </a:p>
          <a:p>
            <a:pPr marL="502920" indent="-502920" fontAlgn="t">
              <a:buFont typeface="Wingdings" pitchFamily="2" charset="2"/>
              <a:buChar char="ü"/>
            </a:pPr>
            <a:r>
              <a:rPr lang="en-US" dirty="0"/>
              <a:t>Reduce error rate in processes</a:t>
            </a:r>
          </a:p>
          <a:p>
            <a:pPr marL="502920" indent="-502920" fontAlgn="t">
              <a:buFont typeface="Wingdings" pitchFamily="2" charset="2"/>
              <a:buChar char="ü"/>
            </a:pPr>
            <a:r>
              <a:rPr lang="en-US" dirty="0"/>
              <a:t>Use templates to reduce documentation time</a:t>
            </a:r>
          </a:p>
          <a:p>
            <a:pPr marL="502920" indent="-502920" fontAlgn="t">
              <a:buFont typeface="Wingdings" pitchFamily="2" charset="2"/>
              <a:buChar char="ü"/>
            </a:pPr>
            <a:r>
              <a:rPr lang="en-US" dirty="0"/>
              <a:t>Reduce readmissions</a:t>
            </a:r>
          </a:p>
          <a:p>
            <a:pPr marL="0" indent="0">
              <a:buNone/>
            </a:pPr>
            <a:endParaRPr lang="en-US" dirty="0"/>
          </a:p>
        </p:txBody>
      </p:sp>
      <p:pic>
        <p:nvPicPr>
          <p:cNvPr id="9" name="Content Placeholder 8">
            <a:extLst>
              <a:ext uri="{FF2B5EF4-FFF2-40B4-BE49-F238E27FC236}">
                <a16:creationId xmlns:a16="http://schemas.microsoft.com/office/drawing/2014/main" id="{45FD536C-9B3F-1540-8911-737161AA5013}"/>
              </a:ext>
            </a:extLst>
          </p:cNvPr>
          <p:cNvPicPr>
            <a:picLocks noGrp="1" noChangeAspect="1"/>
          </p:cNvPicPr>
          <p:nvPr>
            <p:ph sz="half" idx="2"/>
          </p:nvPr>
        </p:nvPicPr>
        <p:blipFill>
          <a:blip r:embed="rId3"/>
          <a:stretch>
            <a:fillRect/>
          </a:stretch>
        </p:blipFill>
        <p:spPr>
          <a:xfrm>
            <a:off x="6250709" y="1956594"/>
            <a:ext cx="5024581" cy="3454400"/>
          </a:xfrm>
        </p:spPr>
      </p:pic>
      <p:sp>
        <p:nvSpPr>
          <p:cNvPr id="5" name="Slide Number Placeholder 4">
            <a:extLst>
              <a:ext uri="{FF2B5EF4-FFF2-40B4-BE49-F238E27FC236}">
                <a16:creationId xmlns:a16="http://schemas.microsoft.com/office/drawing/2014/main" id="{FAC128F2-B447-CB48-A974-75E26C744ADA}"/>
              </a:ext>
            </a:extLst>
          </p:cNvPr>
          <p:cNvSpPr>
            <a:spLocks noGrp="1"/>
          </p:cNvSpPr>
          <p:nvPr>
            <p:ph type="sldNum" sz="quarter" idx="12"/>
          </p:nvPr>
        </p:nvSpPr>
        <p:spPr/>
        <p:txBody>
          <a:bodyPr/>
          <a:lstStyle/>
          <a:p>
            <a:fld id="{1D87FF27-0278-7644-9F6D-91050234C254}" type="slidenum">
              <a:rPr lang="en-US" smtClean="0"/>
              <a:t>15</a:t>
            </a:fld>
            <a:endParaRPr lang="en-US"/>
          </a:p>
        </p:txBody>
      </p:sp>
    </p:spTree>
    <p:extLst>
      <p:ext uri="{BB962C8B-B14F-4D97-AF65-F5344CB8AC3E}">
        <p14:creationId xmlns:p14="http://schemas.microsoft.com/office/powerpoint/2010/main" val="403195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A163-BAFD-F94A-94C7-D2D4E77B6670}"/>
              </a:ext>
            </a:extLst>
          </p:cNvPr>
          <p:cNvSpPr>
            <a:spLocks noGrp="1"/>
          </p:cNvSpPr>
          <p:nvPr>
            <p:ph type="title"/>
          </p:nvPr>
        </p:nvSpPr>
        <p:spPr/>
        <p:txBody>
          <a:bodyPr>
            <a:normAutofit fontScale="90000"/>
          </a:bodyPr>
          <a:lstStyle/>
          <a:p>
            <a:r>
              <a:rPr lang="en-US" dirty="0"/>
              <a:t>How might we improve hospital patient flow?</a:t>
            </a:r>
          </a:p>
        </p:txBody>
      </p:sp>
      <p:sp>
        <p:nvSpPr>
          <p:cNvPr id="3" name="Content Placeholder 2">
            <a:extLst>
              <a:ext uri="{FF2B5EF4-FFF2-40B4-BE49-F238E27FC236}">
                <a16:creationId xmlns:a16="http://schemas.microsoft.com/office/drawing/2014/main" id="{0BEB883E-7576-FB48-A255-9F6A5DAECACC}"/>
              </a:ext>
            </a:extLst>
          </p:cNvPr>
          <p:cNvSpPr>
            <a:spLocks noGrp="1"/>
          </p:cNvSpPr>
          <p:nvPr>
            <p:ph sz="half" idx="1"/>
          </p:nvPr>
        </p:nvSpPr>
        <p:spPr>
          <a:xfrm>
            <a:off x="838200" y="1956594"/>
            <a:ext cx="5181600" cy="4351338"/>
          </a:xfrm>
        </p:spPr>
        <p:txBody>
          <a:bodyPr/>
          <a:lstStyle/>
          <a:p>
            <a:pPr marL="502920" indent="-502920" fontAlgn="t">
              <a:buFont typeface="Wingdings" pitchFamily="2" charset="2"/>
              <a:buChar char="ü"/>
            </a:pPr>
            <a:r>
              <a:rPr lang="en-US" dirty="0"/>
              <a:t>Ensure on-time surgical starts</a:t>
            </a:r>
          </a:p>
          <a:p>
            <a:pPr marL="502920" indent="-502920" fontAlgn="t">
              <a:buFont typeface="Wingdings" pitchFamily="2" charset="2"/>
              <a:buChar char="ü"/>
            </a:pPr>
            <a:r>
              <a:rPr lang="en-US" dirty="0"/>
              <a:t>Improve operating room turnaround times</a:t>
            </a:r>
          </a:p>
          <a:p>
            <a:pPr marL="502920" indent="-502920" fontAlgn="t">
              <a:buFont typeface="Wingdings" pitchFamily="2" charset="2"/>
              <a:buChar char="ü"/>
            </a:pPr>
            <a:r>
              <a:rPr lang="en-US" dirty="0"/>
              <a:t>Reduce transport delays</a:t>
            </a:r>
          </a:p>
          <a:p>
            <a:pPr marL="502920" indent="-502920" fontAlgn="t">
              <a:buFont typeface="Wingdings" pitchFamily="2" charset="2"/>
              <a:buChar char="ü"/>
            </a:pPr>
            <a:r>
              <a:rPr lang="en-US" dirty="0"/>
              <a:t>Integrate transport and lift teams</a:t>
            </a:r>
          </a:p>
        </p:txBody>
      </p:sp>
      <p:pic>
        <p:nvPicPr>
          <p:cNvPr id="9" name="Content Placeholder 8">
            <a:extLst>
              <a:ext uri="{FF2B5EF4-FFF2-40B4-BE49-F238E27FC236}">
                <a16:creationId xmlns:a16="http://schemas.microsoft.com/office/drawing/2014/main" id="{45FD536C-9B3F-1540-8911-737161AA5013}"/>
              </a:ext>
            </a:extLst>
          </p:cNvPr>
          <p:cNvPicPr>
            <a:picLocks noGrp="1" noChangeAspect="1"/>
          </p:cNvPicPr>
          <p:nvPr>
            <p:ph sz="half" idx="2"/>
          </p:nvPr>
        </p:nvPicPr>
        <p:blipFill>
          <a:blip r:embed="rId3"/>
          <a:stretch>
            <a:fillRect/>
          </a:stretch>
        </p:blipFill>
        <p:spPr>
          <a:xfrm>
            <a:off x="6188292" y="1956594"/>
            <a:ext cx="5149416" cy="3454400"/>
          </a:xfrm>
        </p:spPr>
      </p:pic>
      <p:sp>
        <p:nvSpPr>
          <p:cNvPr id="5" name="Slide Number Placeholder 4">
            <a:extLst>
              <a:ext uri="{FF2B5EF4-FFF2-40B4-BE49-F238E27FC236}">
                <a16:creationId xmlns:a16="http://schemas.microsoft.com/office/drawing/2014/main" id="{FAC128F2-B447-CB48-A974-75E26C744ADA}"/>
              </a:ext>
            </a:extLst>
          </p:cNvPr>
          <p:cNvSpPr>
            <a:spLocks noGrp="1"/>
          </p:cNvSpPr>
          <p:nvPr>
            <p:ph type="sldNum" sz="quarter" idx="12"/>
          </p:nvPr>
        </p:nvSpPr>
        <p:spPr/>
        <p:txBody>
          <a:bodyPr/>
          <a:lstStyle/>
          <a:p>
            <a:fld id="{1D87FF27-0278-7644-9F6D-91050234C254}" type="slidenum">
              <a:rPr lang="en-US" smtClean="0"/>
              <a:t>16</a:t>
            </a:fld>
            <a:endParaRPr lang="en-US"/>
          </a:p>
        </p:txBody>
      </p:sp>
    </p:spTree>
    <p:extLst>
      <p:ext uri="{BB962C8B-B14F-4D97-AF65-F5344CB8AC3E}">
        <p14:creationId xmlns:p14="http://schemas.microsoft.com/office/powerpoint/2010/main" val="18988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A163-BAFD-F94A-94C7-D2D4E77B6670}"/>
              </a:ext>
            </a:extLst>
          </p:cNvPr>
          <p:cNvSpPr>
            <a:spLocks noGrp="1"/>
          </p:cNvSpPr>
          <p:nvPr>
            <p:ph type="title"/>
          </p:nvPr>
        </p:nvSpPr>
        <p:spPr/>
        <p:txBody>
          <a:bodyPr>
            <a:normAutofit/>
          </a:bodyPr>
          <a:lstStyle/>
          <a:p>
            <a:r>
              <a:rPr lang="en-US" dirty="0"/>
              <a:t>How might we improve outpatient flow? </a:t>
            </a:r>
          </a:p>
        </p:txBody>
      </p:sp>
      <p:sp>
        <p:nvSpPr>
          <p:cNvPr id="3" name="Content Placeholder 2">
            <a:extLst>
              <a:ext uri="{FF2B5EF4-FFF2-40B4-BE49-F238E27FC236}">
                <a16:creationId xmlns:a16="http://schemas.microsoft.com/office/drawing/2014/main" id="{0BEB883E-7576-FB48-A255-9F6A5DAECACC}"/>
              </a:ext>
            </a:extLst>
          </p:cNvPr>
          <p:cNvSpPr>
            <a:spLocks noGrp="1"/>
          </p:cNvSpPr>
          <p:nvPr>
            <p:ph sz="half" idx="1"/>
          </p:nvPr>
        </p:nvSpPr>
        <p:spPr>
          <a:xfrm>
            <a:off x="838200" y="1956594"/>
            <a:ext cx="5181600" cy="4351338"/>
          </a:xfrm>
        </p:spPr>
        <p:txBody>
          <a:bodyPr/>
          <a:lstStyle/>
          <a:p>
            <a:pPr marL="502920" indent="-502920" fontAlgn="t">
              <a:buFont typeface="Wingdings" pitchFamily="2" charset="2"/>
              <a:buChar char="ü"/>
            </a:pPr>
            <a:r>
              <a:rPr lang="en-US" dirty="0"/>
              <a:t>Ensure clinic day starts on time</a:t>
            </a:r>
          </a:p>
          <a:p>
            <a:pPr marL="502920" indent="-502920" fontAlgn="t">
              <a:buFont typeface="Wingdings" pitchFamily="2" charset="2"/>
              <a:buChar char="ü"/>
            </a:pPr>
            <a:r>
              <a:rPr lang="en-US" dirty="0"/>
              <a:t>Decrease failure to keep appointments</a:t>
            </a:r>
          </a:p>
          <a:p>
            <a:pPr marL="502920" indent="-502920" fontAlgn="t">
              <a:buFont typeface="Wingdings" pitchFamily="2" charset="2"/>
              <a:buChar char="ü"/>
            </a:pPr>
            <a:r>
              <a:rPr lang="en-US" dirty="0"/>
              <a:t>Stagger start times for medical assistants to ensure physician support</a:t>
            </a:r>
          </a:p>
        </p:txBody>
      </p:sp>
      <p:pic>
        <p:nvPicPr>
          <p:cNvPr id="9" name="Content Placeholder 8">
            <a:extLst>
              <a:ext uri="{FF2B5EF4-FFF2-40B4-BE49-F238E27FC236}">
                <a16:creationId xmlns:a16="http://schemas.microsoft.com/office/drawing/2014/main" id="{45FD536C-9B3F-1540-8911-737161AA5013}"/>
              </a:ext>
            </a:extLst>
          </p:cNvPr>
          <p:cNvPicPr>
            <a:picLocks noGrp="1" noChangeAspect="1"/>
          </p:cNvPicPr>
          <p:nvPr>
            <p:ph sz="half" idx="2"/>
          </p:nvPr>
        </p:nvPicPr>
        <p:blipFill>
          <a:blip r:embed="rId3"/>
          <a:srcRect/>
          <a:stretch/>
        </p:blipFill>
        <p:spPr>
          <a:xfrm>
            <a:off x="6188292" y="1967322"/>
            <a:ext cx="5149416" cy="3432944"/>
          </a:xfrm>
        </p:spPr>
      </p:pic>
      <p:sp>
        <p:nvSpPr>
          <p:cNvPr id="5" name="Slide Number Placeholder 4">
            <a:extLst>
              <a:ext uri="{FF2B5EF4-FFF2-40B4-BE49-F238E27FC236}">
                <a16:creationId xmlns:a16="http://schemas.microsoft.com/office/drawing/2014/main" id="{FAC128F2-B447-CB48-A974-75E26C744ADA}"/>
              </a:ext>
            </a:extLst>
          </p:cNvPr>
          <p:cNvSpPr>
            <a:spLocks noGrp="1"/>
          </p:cNvSpPr>
          <p:nvPr>
            <p:ph type="sldNum" sz="quarter" idx="12"/>
          </p:nvPr>
        </p:nvSpPr>
        <p:spPr/>
        <p:txBody>
          <a:bodyPr/>
          <a:lstStyle/>
          <a:p>
            <a:fld id="{1D87FF27-0278-7644-9F6D-91050234C254}" type="slidenum">
              <a:rPr lang="en-US" smtClean="0"/>
              <a:t>17</a:t>
            </a:fld>
            <a:endParaRPr lang="en-US"/>
          </a:p>
        </p:txBody>
      </p:sp>
    </p:spTree>
    <p:extLst>
      <p:ext uri="{BB962C8B-B14F-4D97-AF65-F5344CB8AC3E}">
        <p14:creationId xmlns:p14="http://schemas.microsoft.com/office/powerpoint/2010/main" val="1723810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A451-3232-5254-C36B-5198F2F74B36}"/>
              </a:ext>
            </a:extLst>
          </p:cNvPr>
          <p:cNvSpPr>
            <a:spLocks noGrp="1"/>
          </p:cNvSpPr>
          <p:nvPr>
            <p:ph type="title"/>
          </p:nvPr>
        </p:nvSpPr>
        <p:spPr/>
        <p:txBody>
          <a:bodyPr/>
          <a:lstStyle/>
          <a:p>
            <a:r>
              <a:rPr lang="en-US" dirty="0"/>
              <a:t>Multiply the Wins: Spread and Adopt </a:t>
            </a:r>
          </a:p>
        </p:txBody>
      </p:sp>
      <p:pic>
        <p:nvPicPr>
          <p:cNvPr id="8" name="Content Placeholder 7" descr="A picture containing screenshot, pattern, circle, graphics&#10;&#10;Description automatically generated">
            <a:extLst>
              <a:ext uri="{FF2B5EF4-FFF2-40B4-BE49-F238E27FC236}">
                <a16:creationId xmlns:a16="http://schemas.microsoft.com/office/drawing/2014/main" id="{8C4B563C-E060-4A6B-FD0E-F7C349B60FC8}"/>
              </a:ext>
            </a:extLst>
          </p:cNvPr>
          <p:cNvPicPr>
            <a:picLocks noGrp="1" noChangeAspect="1"/>
          </p:cNvPicPr>
          <p:nvPr>
            <p:ph sz="half" idx="1"/>
          </p:nvPr>
        </p:nvPicPr>
        <p:blipFill>
          <a:blip r:embed="rId3"/>
          <a:stretch>
            <a:fillRect/>
          </a:stretch>
        </p:blipFill>
        <p:spPr>
          <a:xfrm>
            <a:off x="704776" y="1445254"/>
            <a:ext cx="3787146" cy="3787146"/>
          </a:xfrm>
        </p:spPr>
      </p:pic>
      <p:pic>
        <p:nvPicPr>
          <p:cNvPr id="10" name="Content Placeholder 9">
            <a:extLst>
              <a:ext uri="{FF2B5EF4-FFF2-40B4-BE49-F238E27FC236}">
                <a16:creationId xmlns:a16="http://schemas.microsoft.com/office/drawing/2014/main" id="{41EF3EEB-2AB4-7AC4-B738-8E0B929BFE21}"/>
              </a:ext>
            </a:extLst>
          </p:cNvPr>
          <p:cNvPicPr>
            <a:picLocks noGrp="1" noChangeAspect="1"/>
          </p:cNvPicPr>
          <p:nvPr>
            <p:ph sz="half" idx="2"/>
          </p:nvPr>
        </p:nvPicPr>
        <p:blipFill>
          <a:blip r:embed="rId4"/>
          <a:srcRect/>
          <a:stretch/>
        </p:blipFill>
        <p:spPr>
          <a:xfrm>
            <a:off x="4615006" y="1757677"/>
            <a:ext cx="4740661" cy="3162300"/>
          </a:xfrm>
        </p:spPr>
      </p:pic>
      <p:sp>
        <p:nvSpPr>
          <p:cNvPr id="4" name="Slide Number Placeholder 3">
            <a:extLst>
              <a:ext uri="{FF2B5EF4-FFF2-40B4-BE49-F238E27FC236}">
                <a16:creationId xmlns:a16="http://schemas.microsoft.com/office/drawing/2014/main" id="{33BEB860-A117-DEE0-83D0-C4626F9298F7}"/>
              </a:ext>
            </a:extLst>
          </p:cNvPr>
          <p:cNvSpPr>
            <a:spLocks noGrp="1"/>
          </p:cNvSpPr>
          <p:nvPr>
            <p:ph type="sldNum" sz="quarter" idx="12"/>
          </p:nvPr>
        </p:nvSpPr>
        <p:spPr/>
        <p:txBody>
          <a:bodyPr/>
          <a:lstStyle/>
          <a:p>
            <a:fld id="{1D87FF27-0278-7644-9F6D-91050234C254}" type="slidenum">
              <a:rPr lang="en-US" smtClean="0"/>
              <a:t>18</a:t>
            </a:fld>
            <a:endParaRPr lang="en-US"/>
          </a:p>
        </p:txBody>
      </p:sp>
      <p:sp>
        <p:nvSpPr>
          <p:cNvPr id="3" name="TextBox 2">
            <a:extLst>
              <a:ext uri="{FF2B5EF4-FFF2-40B4-BE49-F238E27FC236}">
                <a16:creationId xmlns:a16="http://schemas.microsoft.com/office/drawing/2014/main" id="{E971BDD2-8B5E-E77E-869E-B6F6192CC705}"/>
              </a:ext>
            </a:extLst>
          </p:cNvPr>
          <p:cNvSpPr txBox="1"/>
          <p:nvPr/>
        </p:nvSpPr>
        <p:spPr>
          <a:xfrm>
            <a:off x="838200" y="5264290"/>
            <a:ext cx="939429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Scan the QR code for tips on spreading and adopting successful practices</a:t>
            </a:r>
          </a:p>
        </p:txBody>
      </p:sp>
    </p:spTree>
    <p:extLst>
      <p:ext uri="{BB962C8B-B14F-4D97-AF65-F5344CB8AC3E}">
        <p14:creationId xmlns:p14="http://schemas.microsoft.com/office/powerpoint/2010/main" val="2271207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DF28B2-1FE7-B34F-91C4-1B3E969F66D3}"/>
              </a:ext>
            </a:extLst>
          </p:cNvPr>
          <p:cNvSpPr>
            <a:spLocks noGrp="1"/>
          </p:cNvSpPr>
          <p:nvPr>
            <p:ph type="sldNum" sz="quarter" idx="12"/>
          </p:nvPr>
        </p:nvSpPr>
        <p:spPr/>
        <p:txBody>
          <a:bodyPr/>
          <a:lstStyle/>
          <a:p>
            <a:fld id="{1D87FF27-0278-7644-9F6D-91050234C254}" type="slidenum">
              <a:rPr lang="en-US" smtClean="0"/>
              <a:t>19</a:t>
            </a:fld>
            <a:endParaRPr lang="en-US"/>
          </a:p>
        </p:txBody>
      </p:sp>
      <p:pic>
        <p:nvPicPr>
          <p:cNvPr id="4" name="Picture 3">
            <a:extLst>
              <a:ext uri="{FF2B5EF4-FFF2-40B4-BE49-F238E27FC236}">
                <a16:creationId xmlns:a16="http://schemas.microsoft.com/office/drawing/2014/main" id="{55BDA3F9-0166-C849-B11B-42C44D381352}"/>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177D265-CF6C-6949-BFEA-F8A80008F537}"/>
              </a:ext>
            </a:extLst>
          </p:cNvPr>
          <p:cNvSpPr txBox="1"/>
          <p:nvPr/>
        </p:nvSpPr>
        <p:spPr>
          <a:xfrm>
            <a:off x="2861781" y="2921168"/>
            <a:ext cx="6468437" cy="1015663"/>
          </a:xfrm>
          <a:prstGeom prst="rect">
            <a:avLst/>
          </a:prstGeom>
          <a:noFill/>
        </p:spPr>
        <p:txBody>
          <a:bodyPr wrap="none" rtlCol="0">
            <a:spAutoFit/>
          </a:bodyPr>
          <a:lstStyle/>
          <a:p>
            <a:pPr algn="ctr"/>
            <a:r>
              <a:rPr lang="en-US" sz="6000" b="1" dirty="0">
                <a:solidFill>
                  <a:schemeClr val="bg1"/>
                </a:solidFill>
                <a:latin typeface="Arial Black" panose="020B0604020202020204" pitchFamily="34" charset="0"/>
                <a:cs typeface="Arial Black" panose="020B0604020202020204" pitchFamily="34" charset="0"/>
              </a:rPr>
              <a:t>WE CAN DO IT!</a:t>
            </a:r>
          </a:p>
        </p:txBody>
      </p:sp>
    </p:spTree>
    <p:extLst>
      <p:ext uri="{BB962C8B-B14F-4D97-AF65-F5344CB8AC3E}">
        <p14:creationId xmlns:p14="http://schemas.microsoft.com/office/powerpoint/2010/main" val="73707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8173-8108-794E-9C29-D72D3B00F917}"/>
              </a:ext>
            </a:extLst>
          </p:cNvPr>
          <p:cNvSpPr>
            <a:spLocks noGrp="1"/>
          </p:cNvSpPr>
          <p:nvPr>
            <p:ph type="title"/>
          </p:nvPr>
        </p:nvSpPr>
        <p:spPr/>
        <p:txBody>
          <a:bodyPr>
            <a:normAutofit/>
          </a:bodyPr>
          <a:lstStyle/>
          <a:p>
            <a:r>
              <a:rPr lang="en-US" dirty="0"/>
              <a:t>Pharmacy team saves $108,000</a:t>
            </a:r>
          </a:p>
        </p:txBody>
      </p:sp>
      <p:sp>
        <p:nvSpPr>
          <p:cNvPr id="3" name="Slide Number Placeholder 2">
            <a:extLst>
              <a:ext uri="{FF2B5EF4-FFF2-40B4-BE49-F238E27FC236}">
                <a16:creationId xmlns:a16="http://schemas.microsoft.com/office/drawing/2014/main" id="{64021D04-F6EE-D64F-9B21-8DCC73A2CB32}"/>
              </a:ext>
            </a:extLst>
          </p:cNvPr>
          <p:cNvSpPr>
            <a:spLocks noGrp="1"/>
          </p:cNvSpPr>
          <p:nvPr>
            <p:ph type="sldNum" sz="quarter" idx="12"/>
          </p:nvPr>
        </p:nvSpPr>
        <p:spPr/>
        <p:txBody>
          <a:bodyPr/>
          <a:lstStyle/>
          <a:p>
            <a:fld id="{1D87FF27-0278-7644-9F6D-91050234C254}" type="slidenum">
              <a:rPr lang="en-US" smtClean="0"/>
              <a:t>2</a:t>
            </a:fld>
            <a:endParaRPr lang="en-US"/>
          </a:p>
        </p:txBody>
      </p:sp>
      <p:pic>
        <p:nvPicPr>
          <p:cNvPr id="4" name="Content Placeholder 2" descr="A picture containing person, indoor, wall&#10;&#10;Description automatically generated">
            <a:extLst>
              <a:ext uri="{FF2B5EF4-FFF2-40B4-BE49-F238E27FC236}">
                <a16:creationId xmlns:a16="http://schemas.microsoft.com/office/drawing/2014/main" id="{3EF37D71-4DB3-A146-9C07-13719BFF20AA}"/>
              </a:ext>
            </a:extLst>
          </p:cNvPr>
          <p:cNvPicPr>
            <a:picLocks noChangeAspect="1"/>
          </p:cNvPicPr>
          <p:nvPr/>
        </p:nvPicPr>
        <p:blipFill>
          <a:blip r:embed="rId3"/>
          <a:stretch>
            <a:fillRect/>
          </a:stretch>
        </p:blipFill>
        <p:spPr>
          <a:xfrm>
            <a:off x="838200" y="1652630"/>
            <a:ext cx="4292896" cy="2863613"/>
          </a:xfrm>
          <a:prstGeom prst="rect">
            <a:avLst/>
          </a:prstGeom>
        </p:spPr>
      </p:pic>
      <p:sp>
        <p:nvSpPr>
          <p:cNvPr id="5" name="Content Placeholder 7">
            <a:extLst>
              <a:ext uri="{FF2B5EF4-FFF2-40B4-BE49-F238E27FC236}">
                <a16:creationId xmlns:a16="http://schemas.microsoft.com/office/drawing/2014/main" id="{B7AC7BE4-9D13-944D-95FD-0C6E3F3A3DE1}"/>
              </a:ext>
            </a:extLst>
          </p:cNvPr>
          <p:cNvSpPr txBox="1">
            <a:spLocks/>
          </p:cNvSpPr>
          <p:nvPr/>
        </p:nvSpPr>
        <p:spPr>
          <a:xfrm>
            <a:off x="5548370" y="1652630"/>
            <a:ext cx="4292896" cy="3309663"/>
          </a:xfrm>
          <a:prstGeom prst="rect">
            <a:avLst/>
          </a:prstGeom>
        </p:spPr>
        <p:txBody>
          <a:bodyPr>
            <a:normAutofit/>
          </a:bodyPr>
          <a:lst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This team worked with its analytics colleagues to identify KP members filling high-cost medications outside KP pharmacies.</a:t>
            </a:r>
          </a:p>
          <a:p>
            <a:pPr marL="0" indent="0">
              <a:buFont typeface="Arial" panose="020B0604020202020204" pitchFamily="34" charset="0"/>
              <a:buNone/>
            </a:pPr>
            <a:r>
              <a:rPr lang="en-US" sz="2000"/>
              <a:t>Pharmacy technicians reached out to those members to explain the benefits of prescription delivery options and helped them transfer their prescriptions to KP. </a:t>
            </a:r>
          </a:p>
          <a:p>
            <a:pPr marL="0" indent="0">
              <a:buFont typeface="Arial" panose="020B0604020202020204" pitchFamily="34" charset="0"/>
              <a:buNone/>
            </a:pPr>
            <a:r>
              <a:rPr lang="en-US" sz="2000" b="1"/>
              <a:t>Cost-savings: $108,000</a:t>
            </a:r>
            <a:endParaRPr lang="en-US" sz="2000" b="1" dirty="0"/>
          </a:p>
        </p:txBody>
      </p:sp>
    </p:spTree>
    <p:extLst>
      <p:ext uri="{BB962C8B-B14F-4D97-AF65-F5344CB8AC3E}">
        <p14:creationId xmlns:p14="http://schemas.microsoft.com/office/powerpoint/2010/main" val="272359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5744-6027-024D-8E69-9971B3EAD625}"/>
              </a:ext>
            </a:extLst>
          </p:cNvPr>
          <p:cNvSpPr>
            <a:spLocks noGrp="1"/>
          </p:cNvSpPr>
          <p:nvPr>
            <p:ph type="title"/>
          </p:nvPr>
        </p:nvSpPr>
        <p:spPr/>
        <p:txBody>
          <a:bodyPr/>
          <a:lstStyle/>
          <a:p>
            <a:r>
              <a:rPr lang="en-US" dirty="0"/>
              <a:t>Appointment center saves $5,000 a year </a:t>
            </a:r>
          </a:p>
        </p:txBody>
      </p:sp>
      <p:sp>
        <p:nvSpPr>
          <p:cNvPr id="3" name="Slide Number Placeholder 2">
            <a:extLst>
              <a:ext uri="{FF2B5EF4-FFF2-40B4-BE49-F238E27FC236}">
                <a16:creationId xmlns:a16="http://schemas.microsoft.com/office/drawing/2014/main" id="{C066EAB4-B9D9-6E4A-A06B-E985DB7EDA49}"/>
              </a:ext>
            </a:extLst>
          </p:cNvPr>
          <p:cNvSpPr>
            <a:spLocks noGrp="1"/>
          </p:cNvSpPr>
          <p:nvPr>
            <p:ph type="sldNum" sz="quarter" idx="12"/>
          </p:nvPr>
        </p:nvSpPr>
        <p:spPr/>
        <p:txBody>
          <a:bodyPr/>
          <a:lstStyle/>
          <a:p>
            <a:fld id="{1D87FF27-0278-7644-9F6D-91050234C254}" type="slidenum">
              <a:rPr lang="en-US" smtClean="0"/>
              <a:t>3</a:t>
            </a:fld>
            <a:endParaRPr lang="en-US"/>
          </a:p>
        </p:txBody>
      </p:sp>
      <p:pic>
        <p:nvPicPr>
          <p:cNvPr id="4" name="Content Placeholder 2" descr="A picture containing text&#10;&#10;Description automatically generated">
            <a:extLst>
              <a:ext uri="{FF2B5EF4-FFF2-40B4-BE49-F238E27FC236}">
                <a16:creationId xmlns:a16="http://schemas.microsoft.com/office/drawing/2014/main" id="{9494F89B-A0FC-9645-A8D7-D0424B9B5A64}"/>
              </a:ext>
            </a:extLst>
          </p:cNvPr>
          <p:cNvPicPr>
            <a:picLocks noChangeAspect="1"/>
          </p:cNvPicPr>
          <p:nvPr/>
        </p:nvPicPr>
        <p:blipFill>
          <a:blip r:embed="rId3"/>
          <a:stretch>
            <a:fillRect/>
          </a:stretch>
        </p:blipFill>
        <p:spPr>
          <a:xfrm>
            <a:off x="838200" y="1636054"/>
            <a:ext cx="4384614" cy="2924796"/>
          </a:xfrm>
          <a:prstGeom prst="rect">
            <a:avLst/>
          </a:prstGeom>
        </p:spPr>
      </p:pic>
      <p:sp>
        <p:nvSpPr>
          <p:cNvPr id="5" name="Content Placeholder 7">
            <a:extLst>
              <a:ext uri="{FF2B5EF4-FFF2-40B4-BE49-F238E27FC236}">
                <a16:creationId xmlns:a16="http://schemas.microsoft.com/office/drawing/2014/main" id="{588CF344-20FA-1341-9A31-EBD33DC24BA5}"/>
              </a:ext>
            </a:extLst>
          </p:cNvPr>
          <p:cNvSpPr txBox="1">
            <a:spLocks/>
          </p:cNvSpPr>
          <p:nvPr/>
        </p:nvSpPr>
        <p:spPr>
          <a:xfrm>
            <a:off x="5508294" y="1509133"/>
            <a:ext cx="4652345" cy="3375101"/>
          </a:xfrm>
          <a:prstGeom prst="rect">
            <a:avLst/>
          </a:prstGeom>
        </p:spPr>
        <p:txBody>
          <a:bodyPr>
            <a:noAutofit/>
          </a:bodyPr>
          <a:lst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ea typeface="Calibri" panose="020F0502020204030204" pitchFamily="34" charset="0"/>
              </a:rPr>
              <a:t>Clerks at an appointment center got permission to use KP </a:t>
            </a:r>
            <a:r>
              <a:rPr lang="en-US" sz="2000" dirty="0" err="1">
                <a:ea typeface="Calibri" panose="020F0502020204030204" pitchFamily="34" charset="0"/>
              </a:rPr>
              <a:t>HealthConnect</a:t>
            </a:r>
            <a:r>
              <a:rPr lang="en-US" sz="2000" dirty="0">
                <a:ea typeface="Calibri" panose="020F0502020204030204" pitchFamily="34" charset="0"/>
              </a:rPr>
              <a:t>® to email patients securely (something normally only doctors and nurses did) instead of relying on phone calls and snail mail. </a:t>
            </a:r>
          </a:p>
          <a:p>
            <a:pPr marL="0" indent="0">
              <a:buFont typeface="Arial" panose="020B0604020202020204" pitchFamily="34" charset="0"/>
              <a:buNone/>
            </a:pPr>
            <a:r>
              <a:rPr lang="en-US" sz="2000" dirty="0">
                <a:ea typeface="Calibri" panose="020F0502020204030204" pitchFamily="34" charset="0"/>
              </a:rPr>
              <a:t>In 2 weeks, the team reduced the volume of mail by 151 letters per week. That put them on track to save $5,000 in mailing supplies a year.</a:t>
            </a:r>
          </a:p>
          <a:p>
            <a:pPr marL="0" indent="0">
              <a:buFont typeface="Arial" panose="020B0604020202020204" pitchFamily="34" charset="0"/>
              <a:buNone/>
            </a:pPr>
            <a:r>
              <a:rPr lang="en-US" sz="2000" b="1" dirty="0">
                <a:ea typeface="Calibri" panose="020F0502020204030204" pitchFamily="34" charset="0"/>
              </a:rPr>
              <a:t>Cost Savings: $5,000 annually</a:t>
            </a:r>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387064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3C49-0132-CB49-9462-B7015A437AE6}"/>
              </a:ext>
            </a:extLst>
          </p:cNvPr>
          <p:cNvSpPr>
            <a:spLocks noGrp="1"/>
          </p:cNvSpPr>
          <p:nvPr>
            <p:ph type="title"/>
          </p:nvPr>
        </p:nvSpPr>
        <p:spPr/>
        <p:txBody>
          <a:bodyPr/>
          <a:lstStyle/>
          <a:p>
            <a:r>
              <a:rPr lang="en-US" dirty="0"/>
              <a:t>Oncology team saves $25,000 a year </a:t>
            </a:r>
          </a:p>
        </p:txBody>
      </p:sp>
      <p:sp>
        <p:nvSpPr>
          <p:cNvPr id="3" name="Slide Number Placeholder 2">
            <a:extLst>
              <a:ext uri="{FF2B5EF4-FFF2-40B4-BE49-F238E27FC236}">
                <a16:creationId xmlns:a16="http://schemas.microsoft.com/office/drawing/2014/main" id="{ACEC6096-1B6A-9646-8375-43A711EA650A}"/>
              </a:ext>
            </a:extLst>
          </p:cNvPr>
          <p:cNvSpPr>
            <a:spLocks noGrp="1"/>
          </p:cNvSpPr>
          <p:nvPr>
            <p:ph type="sldNum" sz="quarter" idx="12"/>
          </p:nvPr>
        </p:nvSpPr>
        <p:spPr/>
        <p:txBody>
          <a:bodyPr/>
          <a:lstStyle/>
          <a:p>
            <a:fld id="{1D87FF27-0278-7644-9F6D-91050234C254}" type="slidenum">
              <a:rPr lang="en-US" smtClean="0"/>
              <a:t>4</a:t>
            </a:fld>
            <a:endParaRPr lang="en-US"/>
          </a:p>
        </p:txBody>
      </p:sp>
      <p:sp>
        <p:nvSpPr>
          <p:cNvPr id="4" name="Content Placeholder 6">
            <a:extLst>
              <a:ext uri="{FF2B5EF4-FFF2-40B4-BE49-F238E27FC236}">
                <a16:creationId xmlns:a16="http://schemas.microsoft.com/office/drawing/2014/main" id="{F3771DAE-5379-5343-9034-78DEF4432D0C}"/>
              </a:ext>
            </a:extLst>
          </p:cNvPr>
          <p:cNvSpPr txBox="1">
            <a:spLocks/>
          </p:cNvSpPr>
          <p:nvPr/>
        </p:nvSpPr>
        <p:spPr>
          <a:xfrm>
            <a:off x="838200" y="1771966"/>
            <a:ext cx="4092498" cy="2025023"/>
          </a:xfrm>
          <a:prstGeom prst="rect">
            <a:avLst/>
          </a:prstGeom>
        </p:spPr>
        <p:txBody>
          <a:bodyPr>
            <a:normAutofit/>
          </a:bodyPr>
          <a:lst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ea typeface="Calibri" panose="020F0502020204030204" pitchFamily="34" charset="0"/>
              </a:rPr>
              <a:t>This team used less costly secondary tubing (when it was medically safe to do so) instead of more expensive primary tubing when administering IV medication. </a:t>
            </a:r>
          </a:p>
          <a:p>
            <a:pPr marL="0" indent="0">
              <a:buFont typeface="Arial" panose="020B0604020202020204" pitchFamily="34" charset="0"/>
              <a:buNone/>
            </a:pPr>
            <a:r>
              <a:rPr lang="en-US" sz="2000" b="1" dirty="0">
                <a:ea typeface="Calibri" panose="020F0502020204030204" pitchFamily="34" charset="0"/>
              </a:rPr>
              <a:t>Cost savings: $25,000 annually </a:t>
            </a:r>
          </a:p>
          <a:p>
            <a:pPr marL="0" indent="0">
              <a:buFont typeface="Arial" panose="020B0604020202020204" pitchFamily="34" charset="0"/>
              <a:buNone/>
            </a:pPr>
            <a:endParaRPr lang="en-US" sz="2000" dirty="0"/>
          </a:p>
        </p:txBody>
      </p:sp>
      <p:pic>
        <p:nvPicPr>
          <p:cNvPr id="5" name="Content Placeholder 2" descr="A picture containing text&#10;&#10;Description automatically generated">
            <a:extLst>
              <a:ext uri="{FF2B5EF4-FFF2-40B4-BE49-F238E27FC236}">
                <a16:creationId xmlns:a16="http://schemas.microsoft.com/office/drawing/2014/main" id="{A494ED53-BF4B-5F49-B8C5-7137866C22DA}"/>
              </a:ext>
            </a:extLst>
          </p:cNvPr>
          <p:cNvPicPr>
            <a:picLocks noChangeAspect="1"/>
          </p:cNvPicPr>
          <p:nvPr/>
        </p:nvPicPr>
        <p:blipFill>
          <a:blip r:embed="rId3"/>
          <a:stretch>
            <a:fillRect/>
          </a:stretch>
        </p:blipFill>
        <p:spPr>
          <a:xfrm>
            <a:off x="5285569" y="1610275"/>
            <a:ext cx="4092498" cy="2348406"/>
          </a:xfrm>
          <a:prstGeom prst="rect">
            <a:avLst/>
          </a:prstGeom>
        </p:spPr>
      </p:pic>
    </p:spTree>
    <p:extLst>
      <p:ext uri="{BB962C8B-B14F-4D97-AF65-F5344CB8AC3E}">
        <p14:creationId xmlns:p14="http://schemas.microsoft.com/office/powerpoint/2010/main" val="324140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E783-EC57-455B-B284-518088BD54C0}"/>
              </a:ext>
            </a:extLst>
          </p:cNvPr>
          <p:cNvSpPr>
            <a:spLocks noGrp="1"/>
          </p:cNvSpPr>
          <p:nvPr>
            <p:ph type="title"/>
          </p:nvPr>
        </p:nvSpPr>
        <p:spPr/>
        <p:txBody>
          <a:bodyPr/>
          <a:lstStyle/>
          <a:p>
            <a:r>
              <a:rPr lang="en-US" dirty="0"/>
              <a:t>More Examples on </a:t>
            </a:r>
            <a:r>
              <a:rPr lang="en-US" dirty="0">
                <a:solidFill>
                  <a:schemeClr val="accent2">
                    <a:lumMod val="75000"/>
                  </a:schemeClr>
                </a:solidFill>
              </a:rPr>
              <a:t>LMP</a:t>
            </a:r>
            <a:r>
              <a:rPr lang="en-US" dirty="0"/>
              <a:t>artnership.org</a:t>
            </a:r>
          </a:p>
        </p:txBody>
      </p:sp>
      <p:pic>
        <p:nvPicPr>
          <p:cNvPr id="7" name="Content Placeholder 6" descr="A qr code with black dots&#10;&#10;Description automatically generated with low confidence">
            <a:extLst>
              <a:ext uri="{FF2B5EF4-FFF2-40B4-BE49-F238E27FC236}">
                <a16:creationId xmlns:a16="http://schemas.microsoft.com/office/drawing/2014/main" id="{67E36062-92D0-339D-0729-0B01A2C19DD3}"/>
              </a:ext>
            </a:extLst>
          </p:cNvPr>
          <p:cNvPicPr>
            <a:picLocks noGrp="1" noChangeAspect="1"/>
          </p:cNvPicPr>
          <p:nvPr>
            <p:ph sz="half" idx="1"/>
          </p:nvPr>
        </p:nvPicPr>
        <p:blipFill>
          <a:blip r:embed="rId3"/>
          <a:stretch>
            <a:fillRect/>
          </a:stretch>
        </p:blipFill>
        <p:spPr>
          <a:xfrm>
            <a:off x="628563" y="1124657"/>
            <a:ext cx="3365673" cy="3365673"/>
          </a:xfrm>
        </p:spPr>
      </p:pic>
      <p:sp>
        <p:nvSpPr>
          <p:cNvPr id="4" name="Content Placeholder 3">
            <a:extLst>
              <a:ext uri="{FF2B5EF4-FFF2-40B4-BE49-F238E27FC236}">
                <a16:creationId xmlns:a16="http://schemas.microsoft.com/office/drawing/2014/main" id="{8A465F2E-D76F-5A02-62C4-18F1B305467F}"/>
              </a:ext>
            </a:extLst>
          </p:cNvPr>
          <p:cNvSpPr>
            <a:spLocks noGrp="1"/>
          </p:cNvSpPr>
          <p:nvPr>
            <p:ph sz="half" idx="2"/>
          </p:nvPr>
        </p:nvSpPr>
        <p:spPr>
          <a:xfrm>
            <a:off x="4191000" y="1660587"/>
            <a:ext cx="5232400" cy="2293812"/>
          </a:xfrm>
        </p:spPr>
        <p:txBody>
          <a:bodyPr/>
          <a:lstStyle/>
          <a:p>
            <a:pPr marL="0" indent="0">
              <a:buNone/>
            </a:pPr>
            <a:r>
              <a:rPr lang="en-US" dirty="0"/>
              <a:t>Scan this QR code with your smart phone camera to explore more UBT affordability projects on the Team-Tested Practices section of the LMP website.</a:t>
            </a:r>
          </a:p>
        </p:txBody>
      </p:sp>
      <p:sp>
        <p:nvSpPr>
          <p:cNvPr id="5" name="Slide Number Placeholder 4">
            <a:extLst>
              <a:ext uri="{FF2B5EF4-FFF2-40B4-BE49-F238E27FC236}">
                <a16:creationId xmlns:a16="http://schemas.microsoft.com/office/drawing/2014/main" id="{180304BC-1E03-D9A1-22A6-F5B8841C453C}"/>
              </a:ext>
            </a:extLst>
          </p:cNvPr>
          <p:cNvSpPr>
            <a:spLocks noGrp="1"/>
          </p:cNvSpPr>
          <p:nvPr>
            <p:ph type="sldNum" sz="quarter" idx="12"/>
          </p:nvPr>
        </p:nvSpPr>
        <p:spPr/>
        <p:txBody>
          <a:bodyPr/>
          <a:lstStyle/>
          <a:p>
            <a:fld id="{1D87FF27-0278-7644-9F6D-91050234C254}" type="slidenum">
              <a:rPr lang="en-US" smtClean="0"/>
              <a:t>5</a:t>
            </a:fld>
            <a:endParaRPr lang="en-US"/>
          </a:p>
        </p:txBody>
      </p:sp>
    </p:spTree>
    <p:extLst>
      <p:ext uri="{BB962C8B-B14F-4D97-AF65-F5344CB8AC3E}">
        <p14:creationId xmlns:p14="http://schemas.microsoft.com/office/powerpoint/2010/main" val="318806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2FE1-F839-DB7B-A56D-33FC1850682A}"/>
              </a:ext>
            </a:extLst>
          </p:cNvPr>
          <p:cNvSpPr>
            <a:spLocks noGrp="1"/>
          </p:cNvSpPr>
          <p:nvPr>
            <p:ph type="title"/>
          </p:nvPr>
        </p:nvSpPr>
        <p:spPr/>
        <p:txBody>
          <a:bodyPr/>
          <a:lstStyle/>
          <a:p>
            <a:r>
              <a:rPr lang="en-US" dirty="0"/>
              <a:t>More Examples in UBT Tracker </a:t>
            </a:r>
          </a:p>
        </p:txBody>
      </p:sp>
      <p:pic>
        <p:nvPicPr>
          <p:cNvPr id="7" name="Content Placeholder 6" descr="A picture containing text, font, logo, graphics&#10;&#10;Description automatically generated">
            <a:extLst>
              <a:ext uri="{FF2B5EF4-FFF2-40B4-BE49-F238E27FC236}">
                <a16:creationId xmlns:a16="http://schemas.microsoft.com/office/drawing/2014/main" id="{9C49B60F-24A8-41FA-1084-D3319CDC0B8C}"/>
              </a:ext>
            </a:extLst>
          </p:cNvPr>
          <p:cNvPicPr>
            <a:picLocks noGrp="1" noChangeAspect="1"/>
          </p:cNvPicPr>
          <p:nvPr>
            <p:ph sz="half" idx="1"/>
          </p:nvPr>
        </p:nvPicPr>
        <p:blipFill>
          <a:blip r:embed="rId3"/>
          <a:stretch>
            <a:fillRect/>
          </a:stretch>
        </p:blipFill>
        <p:spPr>
          <a:xfrm>
            <a:off x="5465027" y="1545547"/>
            <a:ext cx="4469794" cy="2143919"/>
          </a:xfrm>
        </p:spPr>
      </p:pic>
      <p:sp>
        <p:nvSpPr>
          <p:cNvPr id="4" name="Content Placeholder 3">
            <a:extLst>
              <a:ext uri="{FF2B5EF4-FFF2-40B4-BE49-F238E27FC236}">
                <a16:creationId xmlns:a16="http://schemas.microsoft.com/office/drawing/2014/main" id="{0FBF388E-F866-E267-D41C-7159F2056157}"/>
              </a:ext>
            </a:extLst>
          </p:cNvPr>
          <p:cNvSpPr>
            <a:spLocks noGrp="1"/>
          </p:cNvSpPr>
          <p:nvPr>
            <p:ph sz="half" idx="2"/>
          </p:nvPr>
        </p:nvSpPr>
        <p:spPr>
          <a:xfrm>
            <a:off x="838201" y="1508754"/>
            <a:ext cx="9253653" cy="3520446"/>
          </a:xfrm>
        </p:spPr>
        <p:txBody>
          <a:bodyPr>
            <a:normAutofit fontScale="92500" lnSpcReduction="10000"/>
          </a:bodyPr>
          <a:lstStyle/>
          <a:p>
            <a:pPr marL="0" indent="0">
              <a:buNone/>
            </a:pPr>
            <a:r>
              <a:rPr lang="en-US" b="1" dirty="0"/>
              <a:t>Log on to </a:t>
            </a:r>
            <a:r>
              <a:rPr lang="en-US" b="1" dirty="0" err="1"/>
              <a:t>HRConnect</a:t>
            </a:r>
            <a:endParaRPr lang="en-US" b="1" dirty="0"/>
          </a:p>
          <a:p>
            <a:pPr marL="0" indent="0">
              <a:buNone/>
            </a:pPr>
            <a:endParaRPr lang="en-US" dirty="0"/>
          </a:p>
          <a:p>
            <a:pPr marL="514350" indent="-514350">
              <a:buFont typeface="+mj-lt"/>
              <a:buAutoNum type="arabicPeriod"/>
            </a:pPr>
            <a:r>
              <a:rPr lang="en-US" dirty="0"/>
              <a:t>Navigate to Work @ KP </a:t>
            </a:r>
          </a:p>
          <a:p>
            <a:pPr marL="514350" indent="-514350">
              <a:buFont typeface="+mj-lt"/>
              <a:buAutoNum type="arabicPeriod"/>
            </a:pPr>
            <a:r>
              <a:rPr lang="en-US" dirty="0"/>
              <a:t>Labor &amp; LMP </a:t>
            </a:r>
          </a:p>
          <a:p>
            <a:pPr marL="514350" indent="-514350">
              <a:buFont typeface="+mj-lt"/>
              <a:buAutoNum type="arabicPeriod"/>
            </a:pPr>
            <a:r>
              <a:rPr lang="en-US" dirty="0"/>
              <a:t>UBT Tracker</a:t>
            </a:r>
          </a:p>
          <a:p>
            <a:pPr marL="514350" indent="-514350">
              <a:buFont typeface="+mj-lt"/>
              <a:buAutoNum type="arabicPeriod"/>
            </a:pPr>
            <a:r>
              <a:rPr lang="en-US" dirty="0"/>
              <a:t>Search projects</a:t>
            </a:r>
          </a:p>
          <a:p>
            <a:pPr marL="514350" indent="-514350">
              <a:buFont typeface="+mj-lt"/>
              <a:buAutoNum type="arabicPeriod"/>
            </a:pPr>
            <a:r>
              <a:rPr lang="en-US" dirty="0"/>
              <a:t>Advanced search</a:t>
            </a:r>
          </a:p>
          <a:p>
            <a:pPr marL="514350" indent="-514350">
              <a:buFont typeface="+mj-lt"/>
              <a:buAutoNum type="arabicPeriod"/>
            </a:pPr>
            <a:r>
              <a:rPr lang="en-US" dirty="0"/>
              <a:t>In the Value Compass area, choose “Most Affordable” </a:t>
            </a:r>
          </a:p>
        </p:txBody>
      </p:sp>
      <p:sp>
        <p:nvSpPr>
          <p:cNvPr id="5" name="Slide Number Placeholder 4">
            <a:extLst>
              <a:ext uri="{FF2B5EF4-FFF2-40B4-BE49-F238E27FC236}">
                <a16:creationId xmlns:a16="http://schemas.microsoft.com/office/drawing/2014/main" id="{B790B9D4-3A79-B8D3-21B8-D93EA2D28713}"/>
              </a:ext>
            </a:extLst>
          </p:cNvPr>
          <p:cNvSpPr>
            <a:spLocks noGrp="1"/>
          </p:cNvSpPr>
          <p:nvPr>
            <p:ph type="sldNum" sz="quarter" idx="12"/>
          </p:nvPr>
        </p:nvSpPr>
        <p:spPr/>
        <p:txBody>
          <a:bodyPr/>
          <a:lstStyle/>
          <a:p>
            <a:fld id="{1D87FF27-0278-7644-9F6D-91050234C254}" type="slidenum">
              <a:rPr lang="en-US" smtClean="0"/>
              <a:t>6</a:t>
            </a:fld>
            <a:endParaRPr lang="en-US"/>
          </a:p>
        </p:txBody>
      </p:sp>
    </p:spTree>
    <p:extLst>
      <p:ext uri="{BB962C8B-B14F-4D97-AF65-F5344CB8AC3E}">
        <p14:creationId xmlns:p14="http://schemas.microsoft.com/office/powerpoint/2010/main" val="69752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70BB-C798-BE4E-816B-5770B8477BF1}"/>
              </a:ext>
            </a:extLst>
          </p:cNvPr>
          <p:cNvSpPr>
            <a:spLocks noGrp="1"/>
          </p:cNvSpPr>
          <p:nvPr>
            <p:ph type="title"/>
          </p:nvPr>
        </p:nvSpPr>
        <p:spPr/>
        <p:txBody>
          <a:bodyPr>
            <a:normAutofit/>
          </a:bodyPr>
          <a:lstStyle/>
          <a:p>
            <a:r>
              <a:rPr lang="en-US" sz="3600" dirty="0"/>
              <a:t>TIPS AND TOOLS</a:t>
            </a:r>
          </a:p>
        </p:txBody>
      </p:sp>
      <p:sp>
        <p:nvSpPr>
          <p:cNvPr id="3" name="Slide Number Placeholder 2">
            <a:extLst>
              <a:ext uri="{FF2B5EF4-FFF2-40B4-BE49-F238E27FC236}">
                <a16:creationId xmlns:a16="http://schemas.microsoft.com/office/drawing/2014/main" id="{3DA4F7CF-FE1A-3842-AAFD-8026BD679FAB}"/>
              </a:ext>
            </a:extLst>
          </p:cNvPr>
          <p:cNvSpPr>
            <a:spLocks noGrp="1"/>
          </p:cNvSpPr>
          <p:nvPr>
            <p:ph type="sldNum" sz="quarter" idx="10"/>
          </p:nvPr>
        </p:nvSpPr>
        <p:spPr/>
        <p:txBody>
          <a:bodyPr/>
          <a:lstStyle/>
          <a:p>
            <a:fld id="{1D87FF27-0278-7644-9F6D-91050234C254}" type="slidenum">
              <a:rPr lang="en-US" smtClean="0"/>
              <a:pPr/>
              <a:t>7</a:t>
            </a:fld>
            <a:endParaRPr lang="en-US"/>
          </a:p>
        </p:txBody>
      </p:sp>
    </p:spTree>
    <p:extLst>
      <p:ext uri="{BB962C8B-B14F-4D97-AF65-F5344CB8AC3E}">
        <p14:creationId xmlns:p14="http://schemas.microsoft.com/office/powerpoint/2010/main" val="309267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3342-A36D-C047-A62E-F5727691F2FE}"/>
              </a:ext>
            </a:extLst>
          </p:cNvPr>
          <p:cNvSpPr>
            <a:spLocks noGrp="1"/>
          </p:cNvSpPr>
          <p:nvPr>
            <p:ph type="title"/>
          </p:nvPr>
        </p:nvSpPr>
        <p:spPr/>
        <p:txBody>
          <a:bodyPr/>
          <a:lstStyle/>
          <a:p>
            <a:r>
              <a:rPr lang="en-US" dirty="0">
                <a:solidFill>
                  <a:srgbClr val="003B70"/>
                </a:solidFill>
              </a:rPr>
              <a:t>Tips for Reducing Supply Waste</a:t>
            </a:r>
            <a:endParaRPr lang="en-US" dirty="0"/>
          </a:p>
        </p:txBody>
      </p:sp>
      <p:sp>
        <p:nvSpPr>
          <p:cNvPr id="3" name="Slide Number Placeholder 2">
            <a:extLst>
              <a:ext uri="{FF2B5EF4-FFF2-40B4-BE49-F238E27FC236}">
                <a16:creationId xmlns:a16="http://schemas.microsoft.com/office/drawing/2014/main" id="{A4AFD9B9-BFFE-2B43-8137-DD09BB7D76F7}"/>
              </a:ext>
            </a:extLst>
          </p:cNvPr>
          <p:cNvSpPr>
            <a:spLocks noGrp="1"/>
          </p:cNvSpPr>
          <p:nvPr>
            <p:ph type="sldNum" sz="quarter" idx="12"/>
          </p:nvPr>
        </p:nvSpPr>
        <p:spPr/>
        <p:txBody>
          <a:bodyPr/>
          <a:lstStyle/>
          <a:p>
            <a:fld id="{1D87FF27-0278-7644-9F6D-91050234C254}" type="slidenum">
              <a:rPr lang="en-US" smtClean="0"/>
              <a:t>8</a:t>
            </a:fld>
            <a:endParaRPr lang="en-US"/>
          </a:p>
        </p:txBody>
      </p:sp>
      <p:pic>
        <p:nvPicPr>
          <p:cNvPr id="4" name="Content Placeholder 2" descr="A picture containing text, person, scene, shop&#10;&#10;Description automatically generated">
            <a:extLst>
              <a:ext uri="{FF2B5EF4-FFF2-40B4-BE49-F238E27FC236}">
                <a16:creationId xmlns:a16="http://schemas.microsoft.com/office/drawing/2014/main" id="{5F54C051-B0AC-EC48-A165-64C4EDD85C4A}"/>
              </a:ext>
            </a:extLst>
          </p:cNvPr>
          <p:cNvPicPr>
            <a:picLocks noChangeAspect="1"/>
          </p:cNvPicPr>
          <p:nvPr/>
        </p:nvPicPr>
        <p:blipFill>
          <a:blip r:embed="rId2"/>
          <a:stretch>
            <a:fillRect/>
          </a:stretch>
        </p:blipFill>
        <p:spPr>
          <a:xfrm>
            <a:off x="838200" y="2105993"/>
            <a:ext cx="4592228" cy="2646014"/>
          </a:xfrm>
          <a:prstGeom prst="rect">
            <a:avLst/>
          </a:prstGeom>
        </p:spPr>
      </p:pic>
      <p:sp>
        <p:nvSpPr>
          <p:cNvPr id="5" name="Content Placeholder 7">
            <a:extLst>
              <a:ext uri="{FF2B5EF4-FFF2-40B4-BE49-F238E27FC236}">
                <a16:creationId xmlns:a16="http://schemas.microsoft.com/office/drawing/2014/main" id="{0C1A80DF-EC74-414B-BB18-3D30BF56BE1A}"/>
              </a:ext>
            </a:extLst>
          </p:cNvPr>
          <p:cNvSpPr txBox="1">
            <a:spLocks/>
          </p:cNvSpPr>
          <p:nvPr/>
        </p:nvSpPr>
        <p:spPr>
          <a:xfrm>
            <a:off x="5653453" y="1427932"/>
            <a:ext cx="4310175" cy="3324075"/>
          </a:xfrm>
          <a:prstGeom prst="rect">
            <a:avLst/>
          </a:prstGeom>
        </p:spPr>
        <p:txBody>
          <a:bodyPr>
            <a:noAutofit/>
          </a:bodyPr>
          <a:lst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a:t>Create an opportunity for everyone in the department to give input about how often different supplies get used, so you don’t eliminate something the department needs.</a:t>
            </a:r>
          </a:p>
          <a:p>
            <a:r>
              <a:rPr lang="en-US" sz="2300"/>
              <a:t>Organize the supplies by figuring out where each item belongs and then labeling supplies and shelves. Also set “par” levels, figuring out the quantity the department should always have on hand.</a:t>
            </a:r>
          </a:p>
          <a:p>
            <a:endParaRPr lang="en-US" sz="2300" dirty="0"/>
          </a:p>
        </p:txBody>
      </p:sp>
    </p:spTree>
    <p:extLst>
      <p:ext uri="{BB962C8B-B14F-4D97-AF65-F5344CB8AC3E}">
        <p14:creationId xmlns:p14="http://schemas.microsoft.com/office/powerpoint/2010/main" val="221531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836F8-64DB-E949-AA98-44A626FA8E56}"/>
              </a:ext>
            </a:extLst>
          </p:cNvPr>
          <p:cNvSpPr>
            <a:spLocks noGrp="1"/>
          </p:cNvSpPr>
          <p:nvPr>
            <p:ph type="title"/>
          </p:nvPr>
        </p:nvSpPr>
        <p:spPr/>
        <p:txBody>
          <a:bodyPr/>
          <a:lstStyle/>
          <a:p>
            <a:r>
              <a:rPr lang="en-US" dirty="0"/>
              <a:t>Tips for Reducing Supply Waste</a:t>
            </a:r>
          </a:p>
        </p:txBody>
      </p:sp>
      <p:sp>
        <p:nvSpPr>
          <p:cNvPr id="3" name="Slide Number Placeholder 2">
            <a:extLst>
              <a:ext uri="{FF2B5EF4-FFF2-40B4-BE49-F238E27FC236}">
                <a16:creationId xmlns:a16="http://schemas.microsoft.com/office/drawing/2014/main" id="{1355BCAE-D213-A244-A190-7215E3F21F36}"/>
              </a:ext>
            </a:extLst>
          </p:cNvPr>
          <p:cNvSpPr>
            <a:spLocks noGrp="1"/>
          </p:cNvSpPr>
          <p:nvPr>
            <p:ph type="sldNum" sz="quarter" idx="12"/>
          </p:nvPr>
        </p:nvSpPr>
        <p:spPr/>
        <p:txBody>
          <a:bodyPr/>
          <a:lstStyle/>
          <a:p>
            <a:fld id="{1D87FF27-0278-7644-9F6D-91050234C254}" type="slidenum">
              <a:rPr lang="en-US" smtClean="0"/>
              <a:t>9</a:t>
            </a:fld>
            <a:endParaRPr lang="en-US"/>
          </a:p>
        </p:txBody>
      </p:sp>
      <p:sp>
        <p:nvSpPr>
          <p:cNvPr id="4" name="Content Placeholder 6">
            <a:extLst>
              <a:ext uri="{FF2B5EF4-FFF2-40B4-BE49-F238E27FC236}">
                <a16:creationId xmlns:a16="http://schemas.microsoft.com/office/drawing/2014/main" id="{6994B9D1-C77C-514A-82A8-CBBDC27976B4}"/>
              </a:ext>
            </a:extLst>
          </p:cNvPr>
          <p:cNvSpPr txBox="1">
            <a:spLocks/>
          </p:cNvSpPr>
          <p:nvPr/>
        </p:nvSpPr>
        <p:spPr>
          <a:xfrm>
            <a:off x="838200" y="1494263"/>
            <a:ext cx="4974771" cy="3140799"/>
          </a:xfrm>
          <a:prstGeom prst="rect">
            <a:avLst/>
          </a:prstGeom>
        </p:spPr>
        <p:txBody>
          <a:bodyPr>
            <a:normAutofit/>
          </a:bodyPr>
          <a:lst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Establish a signal for when supplies need to be re-ordered. And have a system for alerting people when an item is getting close to its expiration date.</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b="1" dirty="0"/>
          </a:p>
          <a:p>
            <a:pPr marL="0" indent="0">
              <a:buFont typeface="Arial" panose="020B0604020202020204" pitchFamily="34" charset="0"/>
              <a:buNone/>
            </a:pPr>
            <a:r>
              <a:rPr lang="en-US" sz="2400" b="1" dirty="0"/>
              <a:t>Scan the QR code for more tips</a:t>
            </a:r>
          </a:p>
          <a:p>
            <a:endParaRPr lang="en-US" sz="2400" dirty="0"/>
          </a:p>
        </p:txBody>
      </p:sp>
      <p:pic>
        <p:nvPicPr>
          <p:cNvPr id="5" name="Content Placeholder 2">
            <a:extLst>
              <a:ext uri="{FF2B5EF4-FFF2-40B4-BE49-F238E27FC236}">
                <a16:creationId xmlns:a16="http://schemas.microsoft.com/office/drawing/2014/main" id="{845E4155-23EC-A741-B930-EAA88C2DE957}"/>
              </a:ext>
            </a:extLst>
          </p:cNvPr>
          <p:cNvPicPr>
            <a:picLocks noChangeAspect="1"/>
          </p:cNvPicPr>
          <p:nvPr/>
        </p:nvPicPr>
        <p:blipFill>
          <a:blip r:embed="rId2"/>
          <a:srcRect/>
          <a:stretch/>
        </p:blipFill>
        <p:spPr>
          <a:xfrm>
            <a:off x="6096001" y="1298576"/>
            <a:ext cx="3801132" cy="3801132"/>
          </a:xfrm>
          <a:prstGeom prst="rect">
            <a:avLst/>
          </a:prstGeom>
        </p:spPr>
      </p:pic>
    </p:spTree>
    <p:extLst>
      <p:ext uri="{BB962C8B-B14F-4D97-AF65-F5344CB8AC3E}">
        <p14:creationId xmlns:p14="http://schemas.microsoft.com/office/powerpoint/2010/main" val="485885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otalTime>1847</TotalTime>
  <Words>1240</Words>
  <Application>Microsoft Macintosh PowerPoint</Application>
  <PresentationFormat>Widescreen</PresentationFormat>
  <Paragraphs>136</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-apple-system</vt:lpstr>
      <vt:lpstr>Arial</vt:lpstr>
      <vt:lpstr>Arial Black</vt:lpstr>
      <vt:lpstr>Calibri</vt:lpstr>
      <vt:lpstr>Wingdings</vt:lpstr>
      <vt:lpstr>Office Theme</vt:lpstr>
      <vt:lpstr>Keeping KP Affordable and Competitive </vt:lpstr>
      <vt:lpstr>Pharmacy team saves $108,000</vt:lpstr>
      <vt:lpstr>Appointment center saves $5,000 a year </vt:lpstr>
      <vt:lpstr>Oncology team saves $25,000 a year </vt:lpstr>
      <vt:lpstr>More Examples on LMPartnership.org</vt:lpstr>
      <vt:lpstr>More Examples in UBT Tracker </vt:lpstr>
      <vt:lpstr>TIPS AND TOOLS</vt:lpstr>
      <vt:lpstr>Tips for Reducing Supply Waste</vt:lpstr>
      <vt:lpstr>Tips for Reducing Supply Waste</vt:lpstr>
      <vt:lpstr>Tips for Tracking Financial Impact</vt:lpstr>
      <vt:lpstr>Tips for Tracking Financial Impact </vt:lpstr>
      <vt:lpstr>Download the Waste Walk How-to Guide </vt:lpstr>
      <vt:lpstr>General Principles for UBT Affordability Projects </vt:lpstr>
      <vt:lpstr>How might we reduce costs? </vt:lpstr>
      <vt:lpstr>How might we increase efficiency? </vt:lpstr>
      <vt:lpstr>How might we improve hospital patient flow?</vt:lpstr>
      <vt:lpstr>How might we improve outpatient flow? </vt:lpstr>
      <vt:lpstr>Multiply the Wins: Spread and Adopt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Retter</dc:creator>
  <cp:lastModifiedBy>Sherry D Crosby</cp:lastModifiedBy>
  <cp:revision>28</cp:revision>
  <dcterms:created xsi:type="dcterms:W3CDTF">2022-05-24T15:56:33Z</dcterms:created>
  <dcterms:modified xsi:type="dcterms:W3CDTF">2024-03-10T18:13:05Z</dcterms:modified>
</cp:coreProperties>
</file>